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301" r:id="rId4"/>
    <p:sldId id="303" r:id="rId5"/>
    <p:sldId id="302" r:id="rId6"/>
    <p:sldId id="293" r:id="rId7"/>
    <p:sldId id="304" r:id="rId8"/>
    <p:sldId id="305" r:id="rId9"/>
    <p:sldId id="274" r:id="rId10"/>
    <p:sldId id="294" r:id="rId11"/>
    <p:sldId id="306" r:id="rId12"/>
    <p:sldId id="300" r:id="rId13"/>
    <p:sldId id="299" r:id="rId14"/>
    <p:sldId id="307" r:id="rId15"/>
    <p:sldId id="271" r:id="rId16"/>
    <p:sldId id="273" r:id="rId17"/>
    <p:sldId id="308" r:id="rId18"/>
    <p:sldId id="272" r:id="rId19"/>
  </p:sldIdLst>
  <p:sldSz cx="12192000" cy="6858000"/>
  <p:notesSz cx="12192000" cy="6858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43F3361-2049-048C-1DBF-846A1CF1DBEC}" name="365 Pro Plus" initials="3PP" userId="S::gr579@365proplus.site::cef47164-b5ac-44d4-b1f2-e48800760319" providerId="AD"/>
  <p188:author id="{FB011592-D187-E84E-4665-006C23D600F4}" name="gaspard.fourchard" initials="g" userId="gaspard.fourchard"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7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2B4FE63D-32BC-4EC1-84A6-BE384CC6DB9F}" type="datetimeFigureOut">
              <a:rPr lang="fr-FR" smtClean="0"/>
              <a:t>11/05/2023</a:t>
            </a:fld>
            <a:endParaRPr lang="fr-FR"/>
          </a:p>
        </p:txBody>
      </p:sp>
      <p:sp>
        <p:nvSpPr>
          <p:cNvPr id="4" name="Espace réservé de l'image des diapositives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F15FA550-C2E0-4A9D-8C72-F2D1F872095E}" type="slidenum">
              <a:rPr lang="fr-FR" smtClean="0"/>
              <a:t>‹N°›</a:t>
            </a:fld>
            <a:endParaRPr lang="fr-FR"/>
          </a:p>
        </p:txBody>
      </p:sp>
    </p:spTree>
    <p:extLst>
      <p:ext uri="{BB962C8B-B14F-4D97-AF65-F5344CB8AC3E}">
        <p14:creationId xmlns:p14="http://schemas.microsoft.com/office/powerpoint/2010/main" val="90577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1255311" y="3490453"/>
            <a:ext cx="8854848" cy="997881"/>
          </a:xfrm>
          <a:prstGeom prst="rect">
            <a:avLst/>
          </a:prstGeom>
        </p:spPr>
        <p:txBody>
          <a:bodyPr anchor="b">
            <a:normAutofit/>
          </a:bodyPr>
          <a:lstStyle>
            <a:lvl1pPr algn="l">
              <a:defRPr sz="3600" b="1" i="0">
                <a:solidFill>
                  <a:srgbClr val="00586A"/>
                </a:solidFill>
                <a:latin typeface="Arial"/>
                <a:ea typeface="Arial"/>
                <a:cs typeface="Arial"/>
              </a:defRPr>
            </a:lvl1pPr>
          </a:lstStyle>
          <a:p>
            <a:pPr>
              <a:defRPr/>
            </a:pPr>
            <a:r>
              <a:rPr lang="fr-FR"/>
              <a:t>Cliquez et modifiez le titre</a:t>
            </a:r>
            <a:endParaRPr lang="en-US"/>
          </a:p>
        </p:txBody>
      </p:sp>
      <p:sp>
        <p:nvSpPr>
          <p:cNvPr id="5" name="Subtitle 2"/>
          <p:cNvSpPr>
            <a:spLocks noGrp="1"/>
          </p:cNvSpPr>
          <p:nvPr>
            <p:ph type="subTitle" idx="1"/>
          </p:nvPr>
        </p:nvSpPr>
        <p:spPr bwMode="auto">
          <a:xfrm>
            <a:off x="1268094" y="4861548"/>
            <a:ext cx="8842065" cy="777252"/>
          </a:xfrm>
        </p:spPr>
        <p:txBody>
          <a:bodyPr>
            <a:normAutofit/>
          </a:bodyPr>
          <a:lstStyle>
            <a:lvl1pPr marL="0" indent="0" algn="l">
              <a:buNone/>
              <a:defRPr sz="2000" b="0" i="0">
                <a:solidFill>
                  <a:srgbClr val="6CB744"/>
                </a:solidFill>
                <a:latin typeface="Arial"/>
                <a:ea typeface="Arial"/>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Cliquez pour modifier le style des sous-titres du masque</a:t>
            </a:r>
            <a:endParaRPr lang="en-US"/>
          </a:p>
        </p:txBody>
      </p:sp>
      <p:sp>
        <p:nvSpPr>
          <p:cNvPr id="6"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7"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8" name="Image 7"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8200" y="436286"/>
            <a:ext cx="10336227" cy="560293"/>
          </a:xfrm>
          <a:prstGeom prst="rect">
            <a:avLst/>
          </a:prstGeom>
        </p:spPr>
        <p:txBody>
          <a:bodyPr>
            <a:noAutofit/>
          </a:bodyPr>
          <a:lstStyle>
            <a:lvl1pPr>
              <a:defRPr sz="3200" b="0" i="0">
                <a:solidFill>
                  <a:srgbClr val="00586A"/>
                </a:solidFill>
                <a:latin typeface="Arial"/>
                <a:ea typeface="Arial"/>
                <a:cs typeface="Arial"/>
              </a:defRPr>
            </a:lvl1pPr>
          </a:lstStyle>
          <a:p>
            <a:pPr>
              <a:defRPr/>
            </a:pPr>
            <a:r>
              <a:rPr lang="fr-FR"/>
              <a:t>Cliquez et modifiez le titre</a:t>
            </a:r>
            <a:endParaRPr lang="en-US"/>
          </a:p>
        </p:txBody>
      </p:sp>
      <p:sp>
        <p:nvSpPr>
          <p:cNvPr id="5" name="Content Placeholder 2"/>
          <p:cNvSpPr>
            <a:spLocks noGrp="1"/>
          </p:cNvSpPr>
          <p:nvPr>
            <p:ph idx="1"/>
          </p:nvPr>
        </p:nvSpPr>
        <p:spPr bwMode="auto">
          <a:xfrm>
            <a:off x="838200" y="1180563"/>
            <a:ext cx="10861121" cy="5210712"/>
          </a:xfrm>
        </p:spPr>
        <p:txBody>
          <a:bodyPr>
            <a:normAutofit/>
          </a:bodyPr>
          <a:lstStyle>
            <a:lvl1pPr marL="355600" indent="-355600">
              <a:buClr>
                <a:srgbClr val="379B6B"/>
              </a:buClr>
              <a:defRPr sz="2800" b="0" i="0">
                <a:solidFill>
                  <a:srgbClr val="379B6B"/>
                </a:solidFill>
                <a:latin typeface="Arial"/>
                <a:ea typeface="Arial"/>
                <a:cs typeface="Arial"/>
              </a:defRPr>
            </a:lvl1pPr>
            <a:lvl2pPr marL="630238" indent="-274638">
              <a:spcBef>
                <a:spcPts val="1200"/>
              </a:spcBef>
              <a:buClr>
                <a:srgbClr val="379B6B"/>
              </a:buClr>
              <a:defRPr sz="2000" b="0" i="0">
                <a:solidFill>
                  <a:schemeClr val="accent1">
                    <a:lumMod val="75000"/>
                  </a:schemeClr>
                </a:solidFill>
                <a:latin typeface="Arial"/>
                <a:ea typeface="Arial"/>
                <a:cs typeface="Arial"/>
              </a:defRPr>
            </a:lvl2pPr>
            <a:lvl3pPr marL="893763" indent="-263525">
              <a:buClr>
                <a:srgbClr val="379B6B"/>
              </a:buClr>
              <a:defRPr sz="1800" b="0" i="0">
                <a:solidFill>
                  <a:srgbClr val="0093AF"/>
                </a:solidFill>
                <a:latin typeface="Arial"/>
                <a:ea typeface="Arial"/>
                <a:cs typeface="Arial"/>
              </a:defRPr>
            </a:lvl3pPr>
            <a:lvl4pPr marL="1168400" indent="-274638">
              <a:buClr>
                <a:srgbClr val="379B6B"/>
              </a:buClr>
              <a:defRPr sz="1600" b="0" i="0">
                <a:solidFill>
                  <a:srgbClr val="0093AF"/>
                </a:solidFill>
                <a:latin typeface="Arial"/>
                <a:ea typeface="Arial"/>
                <a:cs typeface="Arial"/>
              </a:defRPr>
            </a:lvl4pPr>
            <a:lvl5pPr marL="1431925" indent="-263525">
              <a:buClr>
                <a:srgbClr val="379B6B"/>
              </a:buClr>
              <a:defRPr sz="1400" b="0" i="0">
                <a:solidFill>
                  <a:srgbClr val="0093AF"/>
                </a:solidFill>
                <a:latin typeface="Arial"/>
                <a:ea typeface="Arial"/>
                <a:cs typeface="Arial"/>
              </a:defRPr>
            </a:lvl5p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Slide Number Placeholder 5"/>
          <p:cNvSpPr>
            <a:spLocks noGrp="1"/>
          </p:cNvSpPr>
          <p:nvPr>
            <p:ph type="sldNum" sz="quarter" idx="12"/>
          </p:nvPr>
        </p:nvSpPr>
        <p:spPr bwMode="auto">
          <a:xfrm>
            <a:off x="11333841" y="6391275"/>
            <a:ext cx="667659" cy="308406"/>
          </a:xfrm>
        </p:spPr>
        <p:txBody>
          <a:bodyPr/>
          <a:lstStyle>
            <a:lvl1pPr>
              <a:defRPr sz="1050" b="0" i="0">
                <a:solidFill>
                  <a:srgbClr val="00586A"/>
                </a:solidFill>
                <a:latin typeface="+mn-lt"/>
                <a:ea typeface="Muller Thin"/>
                <a:cs typeface="Muller Thin"/>
              </a:defRPr>
            </a:lvl1pPr>
          </a:lstStyle>
          <a:p>
            <a:pPr>
              <a:defRPr/>
            </a:pPr>
            <a:fld id="{74DCADC6-4AB5-3D4D-A621-3FDD7336022D}" type="slidenum">
              <a:rPr lang="fr-FR"/>
              <a:t>‹N°›</a:t>
            </a:fld>
            <a:endParaRPr lang="fr-FR"/>
          </a:p>
        </p:txBody>
      </p:sp>
      <p:sp>
        <p:nvSpPr>
          <p:cNvPr id="7" name="Connecteur droit 9"/>
          <p:cNvSpPr/>
          <p:nvPr userDrawn="1"/>
        </p:nvSpPr>
        <p:spPr bwMode="auto">
          <a:xfrm flipH="1">
            <a:off x="551542" y="996579"/>
            <a:ext cx="10622881" cy="91992"/>
          </a:xfrm>
          <a:prstGeom prst="line">
            <a:avLst/>
          </a:prstGeom>
          <a:ln w="38100">
            <a:gradFill>
              <a:gsLst>
                <a:gs pos="59000">
                  <a:srgbClr val="6CB744"/>
                </a:gs>
                <a:gs pos="90000">
                  <a:schemeClr val="bg1"/>
                </a:gs>
              </a:gsLst>
              <a:path path="circle"/>
            </a:gradFill>
            <a:miter/>
          </a:ln>
        </p:spPr>
        <p:txBody>
          <a:bodyPr lIns="45719" rIns="45719"/>
          <a:lstStyle/>
          <a:p>
            <a:pPr>
              <a:defRPr/>
            </a:pPr>
            <a:endParaRPr sz="1800"/>
          </a:p>
        </p:txBody>
      </p:sp>
      <p:sp>
        <p:nvSpPr>
          <p:cNvPr id="8"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En-tête de section_visuel 12">
    <p:spTree>
      <p:nvGrpSpPr>
        <p:cNvPr id="1" name=""/>
        <p:cNvGrpSpPr/>
        <p:nvPr/>
      </p:nvGrpSpPr>
      <p:grpSpPr bwMode="auto">
        <a:xfrm>
          <a:off x="0" y="0"/>
          <a:ext cx="0" cy="0"/>
          <a:chOff x="0" y="0"/>
          <a:chExt cx="0" cy="0"/>
        </a:xfrm>
      </p:grpSpPr>
      <p:sp>
        <p:nvSpPr>
          <p:cNvPr id="4" name="Text Placeholder 2"/>
          <p:cNvSpPr>
            <a:spLocks noGrp="1"/>
          </p:cNvSpPr>
          <p:nvPr>
            <p:ph type="body" idx="1"/>
          </p:nvPr>
        </p:nvSpPr>
        <p:spPr bwMode="auto">
          <a:xfrm>
            <a:off x="1317823" y="4632607"/>
            <a:ext cx="8578652" cy="1500187"/>
          </a:xfrm>
        </p:spPr>
        <p:txBody>
          <a:bodyPr>
            <a:normAutofit/>
          </a:bodyPr>
          <a:lstStyle>
            <a:lvl1pPr marL="0" indent="0">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Cliquez pour modifier les styles du texte du masque</a:t>
            </a:r>
            <a:endParaRPr/>
          </a:p>
        </p:txBody>
      </p:sp>
      <p:sp>
        <p:nvSpPr>
          <p:cNvPr id="5" name="Title 1"/>
          <p:cNvSpPr>
            <a:spLocks noGrp="1"/>
          </p:cNvSpPr>
          <p:nvPr>
            <p:ph type="title"/>
          </p:nvPr>
        </p:nvSpPr>
        <p:spPr bwMode="auto">
          <a:xfrm>
            <a:off x="1219782" y="3282389"/>
            <a:ext cx="8662510" cy="1096123"/>
          </a:xfrm>
          <a:prstGeom prst="rect">
            <a:avLst/>
          </a:prstGeom>
        </p:spPr>
        <p:txBody>
          <a:bodyPr anchor="b">
            <a:normAutofit/>
          </a:bodyPr>
          <a:lstStyle>
            <a:lvl1pPr>
              <a:defRPr sz="3200">
                <a:solidFill>
                  <a:srgbClr val="0093AF"/>
                </a:solidFill>
              </a:defRPr>
            </a:lvl1pPr>
          </a:lstStyle>
          <a:p>
            <a:pPr>
              <a:defRPr/>
            </a:pPr>
            <a:r>
              <a:rPr lang="fr-FR"/>
              <a:t>Cliquez et modifiez le titre</a:t>
            </a:r>
            <a:endParaRPr lang="en-US"/>
          </a:p>
        </p:txBody>
      </p:sp>
      <p:cxnSp>
        <p:nvCxnSpPr>
          <p:cNvPr id="6" name="Connecteur droit 13"/>
          <p:cNvCxnSpPr>
            <a:cxnSpLocks/>
          </p:cNvCxnSpPr>
          <p:nvPr userDrawn="1"/>
        </p:nvCxnSpPr>
        <p:spPr bwMode="auto">
          <a:xfrm>
            <a:off x="1108944" y="3206208"/>
            <a:ext cx="0" cy="1350219"/>
          </a:xfrm>
          <a:prstGeom prst="line">
            <a:avLst/>
          </a:prstGeom>
          <a:ln w="38100">
            <a:gradFill>
              <a:gsLst>
                <a:gs pos="22000">
                  <a:srgbClr val="00586A"/>
                </a:gs>
                <a:gs pos="82000">
                  <a:schemeClr val="bg1"/>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Connecteur droit 9"/>
          <p:cNvSpPr/>
          <p:nvPr userDrawn="1"/>
        </p:nvSpPr>
        <p:spPr bwMode="auto">
          <a:xfrm flipV="1">
            <a:off x="1134345" y="3190332"/>
            <a:ext cx="1303041" cy="0"/>
          </a:xfrm>
          <a:prstGeom prst="line">
            <a:avLst/>
          </a:prstGeom>
          <a:ln w="38100">
            <a:gradFill>
              <a:gsLst>
                <a:gs pos="42000">
                  <a:srgbClr val="6CB744"/>
                </a:gs>
                <a:gs pos="100000">
                  <a:schemeClr val="bg1"/>
                </a:gs>
              </a:gsLst>
              <a:path path="circle"/>
            </a:gradFill>
            <a:miter/>
          </a:ln>
        </p:spPr>
        <p:txBody>
          <a:bodyPr lIns="45719" rIns="45719"/>
          <a:lstStyle/>
          <a:p>
            <a:pPr>
              <a:defRPr/>
            </a:pPr>
            <a:endParaRPr sz="1800"/>
          </a:p>
        </p:txBody>
      </p:sp>
      <p:sp>
        <p:nvSpPr>
          <p:cNvPr id="8"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10" name="Image 8"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8200" y="449551"/>
            <a:ext cx="10515600" cy="464104"/>
          </a:xfrm>
          <a:prstGeom prst="rect">
            <a:avLst/>
          </a:prstGeom>
        </p:spPr>
        <p:txBody>
          <a:bodyPr>
            <a:noAutofit/>
          </a:bodyPr>
          <a:lstStyle>
            <a:lvl1pPr>
              <a:defRPr sz="3600"/>
            </a:lvl1pPr>
          </a:lstStyle>
          <a:p>
            <a:pPr>
              <a:defRPr/>
            </a:pPr>
            <a:r>
              <a:rPr lang="fr-FR"/>
              <a:t>Cliquez et modifiez le titre</a:t>
            </a:r>
            <a:endParaRPr lang="en-US"/>
          </a:p>
        </p:txBody>
      </p:sp>
      <p:sp>
        <p:nvSpPr>
          <p:cNvPr id="5" name="Content Placeholder 2"/>
          <p:cNvSpPr>
            <a:spLocks noGrp="1"/>
          </p:cNvSpPr>
          <p:nvPr>
            <p:ph sz="half" idx="1"/>
          </p:nvPr>
        </p:nvSpPr>
        <p:spPr bwMode="auto">
          <a:xfrm>
            <a:off x="838200" y="1553883"/>
            <a:ext cx="5181600" cy="4623081"/>
          </a:xfrm>
        </p:spPr>
        <p:txBody>
          <a:bodyPr>
            <a:normAutofit/>
          </a:bodyPr>
          <a:lstStyle>
            <a:lvl1pPr>
              <a:defRPr sz="2000"/>
            </a:lvl1pPr>
            <a:lvl2pPr>
              <a:defRPr sz="1800"/>
            </a:lvl2pPr>
            <a:lvl3pPr>
              <a:defRPr sz="1600"/>
            </a:lvl3pPr>
            <a:lvl4pPr>
              <a:defRPr sz="1400"/>
            </a:lvl4pPr>
            <a:lvl5pPr>
              <a:defRPr sz="1400"/>
            </a:lvl5pPr>
          </a:lstStyle>
          <a:p>
            <a:pPr lvl="0">
              <a:defRPr/>
            </a:pPr>
            <a:r>
              <a:rPr lang="fr-FR"/>
              <a:t>Cliquez pour modifier les styles du texte du masque</a:t>
            </a:r>
            <a:endParaRPr/>
          </a:p>
          <a:p>
            <a:pPr lvl="0">
              <a:defRPr/>
            </a:pPr>
            <a:endParaRPr lang="fr-FR"/>
          </a:p>
          <a:p>
            <a:pPr lvl="1">
              <a:defRPr/>
            </a:pPr>
            <a:r>
              <a:rPr lang="fr-FR"/>
              <a:t>Deuxième niveau</a:t>
            </a:r>
            <a:endParaRPr/>
          </a:p>
          <a:p>
            <a:pPr lvl="1">
              <a:defRPr/>
            </a:pPr>
            <a:endParaRPr lang="fr-F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6172200" y="1553883"/>
            <a:ext cx="5181600" cy="4623081"/>
          </a:xfrm>
        </p:spPr>
        <p:txBody>
          <a:bodyPr>
            <a:normAutofit/>
          </a:bodyPr>
          <a:lstStyle>
            <a:lvl1pPr>
              <a:defRPr sz="2000"/>
            </a:lvl1pPr>
            <a:lvl2pPr>
              <a:defRPr sz="1800"/>
            </a:lvl2pPr>
            <a:lvl3pPr>
              <a:defRPr sz="1600"/>
            </a:lvl3pPr>
            <a:lvl4pPr>
              <a:defRPr sz="1400"/>
            </a:lvl4pPr>
            <a:lvl5pPr>
              <a:defRPr sz="1400"/>
            </a:lvl5pPr>
          </a:lstStyle>
          <a:p>
            <a:pPr lvl="0">
              <a:defRPr/>
            </a:pPr>
            <a:r>
              <a:rPr lang="fr-FR"/>
              <a:t>Cliquez pour modifier les styles du texte du masque</a:t>
            </a:r>
            <a:endParaRPr/>
          </a:p>
          <a:p>
            <a:pPr lvl="0">
              <a:defRPr/>
            </a:pPr>
            <a:endParaRPr lang="fr-FR"/>
          </a:p>
          <a:p>
            <a:pPr lvl="1">
              <a:defRPr/>
            </a:pPr>
            <a:r>
              <a:rPr lang="fr-FR"/>
              <a:t>Deuxième niveau</a:t>
            </a:r>
            <a:endParaRPr/>
          </a:p>
          <a:p>
            <a:pPr lvl="1">
              <a:defRPr/>
            </a:pPr>
            <a:endParaRPr lang="fr-F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Slide Number Placeholder 6"/>
          <p:cNvSpPr>
            <a:spLocks noGrp="1"/>
          </p:cNvSpPr>
          <p:nvPr>
            <p:ph type="sldNum" sz="quarter" idx="12"/>
          </p:nvPr>
        </p:nvSpPr>
        <p:spPr bwMode="auto">
          <a:xfrm>
            <a:off x="145294" y="6527798"/>
            <a:ext cx="452717" cy="212547"/>
          </a:xfrm>
        </p:spPr>
        <p:txBody>
          <a:bodyPr/>
          <a:lstStyle/>
          <a:p>
            <a:pPr>
              <a:defRPr/>
            </a:pPr>
            <a:fld id="{74DCADC6-4AB5-3D4D-A621-3FDD7336022D}" type="slidenum">
              <a:rPr lang="fr-FR"/>
              <a:t>‹N°›</a:t>
            </a:fld>
            <a:endParaRPr lang="fr-FR"/>
          </a:p>
        </p:txBody>
      </p:sp>
      <p:sp>
        <p:nvSpPr>
          <p:cNvPr id="8" name="Connecteur droit 9"/>
          <p:cNvSpPr/>
          <p:nvPr userDrawn="1"/>
        </p:nvSpPr>
        <p:spPr bwMode="auto">
          <a:xfrm flipH="1">
            <a:off x="371652" y="913655"/>
            <a:ext cx="10622881" cy="91992"/>
          </a:xfrm>
          <a:prstGeom prst="line">
            <a:avLst/>
          </a:prstGeom>
          <a:ln w="38100">
            <a:gradFill>
              <a:gsLst>
                <a:gs pos="59000">
                  <a:srgbClr val="6CB744"/>
                </a:gs>
                <a:gs pos="90000">
                  <a:schemeClr val="bg1"/>
                </a:gs>
              </a:gsLst>
              <a:path path="circle"/>
            </a:gradFill>
            <a:miter/>
          </a:ln>
        </p:spPr>
        <p:txBody>
          <a:bodyPr lIns="45719" rIns="45719"/>
          <a:lstStyle/>
          <a:p>
            <a:pPr>
              <a:defRPr/>
            </a:pPr>
            <a:endParaRPr sz="1800"/>
          </a:p>
        </p:txBody>
      </p:sp>
      <p:sp>
        <p:nvSpPr>
          <p:cNvPr id="9"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10"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Connecteur droit 9"/>
          <p:cNvSpPr/>
          <p:nvPr userDrawn="1"/>
        </p:nvSpPr>
        <p:spPr bwMode="auto">
          <a:xfrm flipH="1" flipV="1">
            <a:off x="492678" y="3176548"/>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sp>
        <p:nvSpPr>
          <p:cNvPr id="5" name="Connecteur droit 9"/>
          <p:cNvSpPr/>
          <p:nvPr userDrawn="1"/>
        </p:nvSpPr>
        <p:spPr bwMode="auto">
          <a:xfrm flipH="1" flipV="1">
            <a:off x="314958" y="3706723"/>
            <a:ext cx="1" cy="1898073"/>
          </a:xfrm>
          <a:prstGeom prst="line">
            <a:avLst/>
          </a:prstGeom>
          <a:ln w="38100">
            <a:gradFill>
              <a:gsLst>
                <a:gs pos="0">
                  <a:srgbClr val="1F114D"/>
                </a:gs>
                <a:gs pos="51000">
                  <a:srgbClr val="009EE3"/>
                </a:gs>
                <a:gs pos="100000">
                  <a:schemeClr val="bg1"/>
                </a:gs>
              </a:gsLst>
              <a:path path="circle"/>
            </a:gradFill>
            <a:miter/>
          </a:ln>
        </p:spPr>
        <p:txBody>
          <a:bodyPr lIns="45719" rIns="45719"/>
          <a:lstStyle/>
          <a:p>
            <a:pPr>
              <a:defRPr/>
            </a:pPr>
            <a:endParaRPr sz="1800"/>
          </a:p>
        </p:txBody>
      </p:sp>
      <p:pic>
        <p:nvPicPr>
          <p:cNvPr id="6" name="Image 7" descr="Une image contenant texte&#10;&#10;Description générée automatiquement"/>
          <p:cNvPicPr>
            <a:picLocks noChangeAspect="1"/>
          </p:cNvPicPr>
          <p:nvPr userDrawn="1"/>
        </p:nvPicPr>
        <p:blipFill>
          <a:blip r:embed="rId2"/>
          <a:stretch/>
        </p:blipFill>
        <p:spPr bwMode="auto">
          <a:xfrm>
            <a:off x="4635943" y="507388"/>
            <a:ext cx="2044578" cy="252156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Parallélogramme 22"/>
          <p:cNvSpPr/>
          <p:nvPr userDrawn="1"/>
        </p:nvSpPr>
        <p:spPr bwMode="auto">
          <a:xfrm rot="774494">
            <a:off x="10907701" y="-28092"/>
            <a:ext cx="402623" cy="7036526"/>
          </a:xfrm>
          <a:prstGeom prst="parallelogram">
            <a:avLst>
              <a:gd name="adj" fmla="val 25000"/>
            </a:avLst>
          </a:prstGeom>
          <a:gradFill>
            <a:gsLst>
              <a:gs pos="0">
                <a:srgbClr val="005869"/>
              </a:gs>
              <a:gs pos="100000">
                <a:schemeClr val="bg1"/>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800"/>
          </a:p>
        </p:txBody>
      </p:sp>
      <p:sp>
        <p:nvSpPr>
          <p:cNvPr id="5" name="Text Placeholder 2"/>
          <p:cNvSpPr>
            <a:spLocks noGrp="1"/>
          </p:cNvSpPr>
          <p:nvPr>
            <p:ph type="body" idx="1"/>
          </p:nvPr>
        </p:nvSpPr>
        <p:spPr bwMode="auto">
          <a:xfrm>
            <a:off x="1032934" y="1674087"/>
            <a:ext cx="9482839" cy="4502877"/>
          </a:xfrm>
          <a:prstGeom prst="rect">
            <a:avLst/>
          </a:prstGeom>
        </p:spPr>
        <p:txBody>
          <a:bodyPr vert="horz" lIns="91440" tIns="45720" rIns="91440" bIns="45720" rtlCol="0">
            <a:normAutofit/>
          </a:bodyPr>
          <a:lstStyle/>
          <a:p>
            <a:pPr lvl="0">
              <a:defRPr/>
            </a:pPr>
            <a:r>
              <a:rPr lang="fr-FR"/>
              <a:t>Premier niveau</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Slide Number Placeholder 5"/>
          <p:cNvSpPr>
            <a:spLocks noGrp="1"/>
          </p:cNvSpPr>
          <p:nvPr>
            <p:ph type="sldNum" sz="quarter" idx="4"/>
          </p:nvPr>
        </p:nvSpPr>
        <p:spPr bwMode="auto">
          <a:xfrm>
            <a:off x="11616083" y="6553198"/>
            <a:ext cx="452717" cy="212547"/>
          </a:xfrm>
          <a:prstGeom prst="rect">
            <a:avLst/>
          </a:prstGeom>
        </p:spPr>
        <p:txBody>
          <a:bodyPr vert="horz" lIns="91440" tIns="45720" rIns="91440" bIns="45720" rtlCol="0" anchor="ctr"/>
          <a:lstStyle>
            <a:lvl1pPr algn="r">
              <a:defRPr sz="800" b="1" i="0">
                <a:solidFill>
                  <a:srgbClr val="009EE3"/>
                </a:solidFill>
                <a:latin typeface="Muller Thin"/>
                <a:ea typeface="Muller Thin"/>
                <a:cs typeface="Muller Thin"/>
              </a:defRPr>
            </a:lvl1pPr>
          </a:lstStyle>
          <a:p>
            <a:pPr>
              <a:defRPr/>
            </a:pPr>
            <a:fld id="{74DCADC6-4AB5-3D4D-A621-3FDD7336022D}" type="slidenum">
              <a:rPr lang="fr-FR"/>
              <a:t>‹N°›</a:t>
            </a:fld>
            <a:endParaRPr lang="fr-FR"/>
          </a:p>
        </p:txBody>
      </p:sp>
      <p:sp>
        <p:nvSpPr>
          <p:cNvPr id="7" name="Triangle rectangle 8"/>
          <p:cNvSpPr/>
          <p:nvPr userDrawn="1"/>
        </p:nvSpPr>
        <p:spPr bwMode="auto">
          <a:xfrm flipH="1">
            <a:off x="10173711" y="0"/>
            <a:ext cx="2040015" cy="6878094"/>
          </a:xfrm>
          <a:prstGeom prst="rtTriangle">
            <a:avLst/>
          </a:prstGeom>
          <a:gradFill>
            <a:gsLst>
              <a:gs pos="0">
                <a:srgbClr val="6CB744"/>
              </a:gs>
              <a:gs pos="100000">
                <a:schemeClr val="bg1"/>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1800"/>
          </a:p>
        </p:txBody>
      </p:sp>
      <p:pic>
        <p:nvPicPr>
          <p:cNvPr id="8" name="Image 10"/>
          <p:cNvPicPr>
            <a:picLocks noChangeAspect="1"/>
          </p:cNvPicPr>
          <p:nvPr userDrawn="1"/>
        </p:nvPicPr>
        <p:blipFill>
          <a:blip r:embed="rId7"/>
          <a:stretch/>
        </p:blipFill>
        <p:spPr bwMode="auto">
          <a:xfrm>
            <a:off x="10906125" y="5678572"/>
            <a:ext cx="1162676" cy="540097"/>
          </a:xfrm>
          <a:prstGeom prst="rect">
            <a:avLst/>
          </a:prstGeom>
        </p:spPr>
      </p:pic>
      <p:pic>
        <p:nvPicPr>
          <p:cNvPr id="9" name="Image 11"/>
          <p:cNvPicPr>
            <a:picLocks noChangeAspect="1"/>
          </p:cNvPicPr>
          <p:nvPr userDrawn="1"/>
        </p:nvPicPr>
        <p:blipFill>
          <a:blip r:embed="rId8"/>
          <a:stretch/>
        </p:blipFill>
        <p:spPr bwMode="auto">
          <a:xfrm>
            <a:off x="11020424" y="6365496"/>
            <a:ext cx="1048375" cy="290694"/>
          </a:xfrm>
          <a:prstGeom prst="rect">
            <a:avLst/>
          </a:prstGeom>
        </p:spPr>
      </p:pic>
      <p:sp>
        <p:nvSpPr>
          <p:cNvPr id="10" name="Espace réservé du titre 18"/>
          <p:cNvSpPr>
            <a:spLocks noGrp="1"/>
          </p:cNvSpPr>
          <p:nvPr>
            <p:ph type="title"/>
          </p:nvPr>
        </p:nvSpPr>
        <p:spPr bwMode="auto">
          <a:xfrm>
            <a:off x="838200" y="365126"/>
            <a:ext cx="10515600" cy="1026353"/>
          </a:xfrm>
          <a:prstGeom prst="rect">
            <a:avLst/>
          </a:prstGeom>
        </p:spPr>
        <p:txBody>
          <a:bodyPr vert="horz" lIns="91440" tIns="45720" rIns="91440" bIns="45720" rtlCol="0" anchor="ctr">
            <a:normAutofit/>
          </a:bodyPr>
          <a:lstStyle/>
          <a:p>
            <a:pPr>
              <a:defRPr/>
            </a:pPr>
            <a:r>
              <a:rPr lang="fr-FR"/>
              <a:t>Cliquez et modifiez le titre</a:t>
            </a:r>
            <a:endParaRPr/>
          </a:p>
        </p:txBody>
      </p:sp>
      <p:cxnSp>
        <p:nvCxnSpPr>
          <p:cNvPr id="11" name="Connecteur droit 12"/>
          <p:cNvCxnSpPr>
            <a:cxnSpLocks/>
          </p:cNvCxnSpPr>
          <p:nvPr userDrawn="1"/>
        </p:nvCxnSpPr>
        <p:spPr bwMode="auto">
          <a:xfrm flipV="1">
            <a:off x="10148266" y="1103301"/>
            <a:ext cx="1740204" cy="5801883"/>
          </a:xfrm>
          <a:prstGeom prst="line">
            <a:avLst/>
          </a:prstGeom>
          <a:ln w="2540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914400">
        <a:lnSpc>
          <a:spcPct val="90000"/>
        </a:lnSpc>
        <a:spcBef>
          <a:spcPts val="0"/>
        </a:spcBef>
        <a:buNone/>
        <a:defRPr sz="3600" b="0" i="0">
          <a:solidFill>
            <a:srgbClr val="00586A"/>
          </a:solidFill>
          <a:latin typeface="Arial"/>
          <a:ea typeface="Arial"/>
          <a:cs typeface="Arial"/>
        </a:defRPr>
      </a:lvl1pPr>
    </p:titleStyle>
    <p:bodyStyle>
      <a:lvl1pPr marL="228600" indent="-228600" algn="l" defTabSz="914400">
        <a:lnSpc>
          <a:spcPct val="90000"/>
        </a:lnSpc>
        <a:spcBef>
          <a:spcPts val="1000"/>
        </a:spcBef>
        <a:buClr>
          <a:srgbClr val="379B6B"/>
        </a:buClr>
        <a:buSzPct val="90000"/>
        <a:buFontTx/>
        <a:buChar char="*"/>
        <a:defRPr sz="2400" b="1" i="0">
          <a:solidFill>
            <a:srgbClr val="379B6B"/>
          </a:solidFill>
          <a:latin typeface="Arial"/>
          <a:ea typeface="Arial"/>
          <a:cs typeface="Arial"/>
        </a:defRPr>
      </a:lvl1pPr>
      <a:lvl2pPr marL="685800" indent="-228600" algn="l" defTabSz="914400">
        <a:lnSpc>
          <a:spcPct val="90000"/>
        </a:lnSpc>
        <a:spcBef>
          <a:spcPts val="500"/>
        </a:spcBef>
        <a:buClr>
          <a:srgbClr val="379B6B"/>
        </a:buClr>
        <a:buSzPct val="90000"/>
        <a:buFontTx/>
        <a:buChar char="*"/>
        <a:defRPr sz="2000" b="1" i="0">
          <a:solidFill>
            <a:srgbClr val="1E8D9F"/>
          </a:solidFill>
          <a:latin typeface="Arial"/>
          <a:ea typeface="Arial"/>
          <a:cs typeface="Arial"/>
        </a:defRPr>
      </a:lvl2pPr>
      <a:lvl3pPr marL="1143000" indent="-228600" algn="l" defTabSz="914400">
        <a:lnSpc>
          <a:spcPct val="90000"/>
        </a:lnSpc>
        <a:spcBef>
          <a:spcPts val="500"/>
        </a:spcBef>
        <a:buClr>
          <a:srgbClr val="379B6B"/>
        </a:buClr>
        <a:buSzPct val="90000"/>
        <a:buFontTx/>
        <a:buChar char="*"/>
        <a:defRPr sz="1800" b="0" i="1">
          <a:solidFill>
            <a:srgbClr val="0093AF"/>
          </a:solidFill>
          <a:latin typeface="Arial"/>
          <a:ea typeface="Arial"/>
          <a:cs typeface="Arial"/>
        </a:defRPr>
      </a:lvl3pPr>
      <a:lvl4pPr marL="1600200" indent="-228600" algn="l" defTabSz="914400">
        <a:lnSpc>
          <a:spcPct val="90000"/>
        </a:lnSpc>
        <a:spcBef>
          <a:spcPts val="500"/>
        </a:spcBef>
        <a:buClr>
          <a:srgbClr val="379B6B"/>
        </a:buClr>
        <a:buSzPct val="90000"/>
        <a:buFontTx/>
        <a:buChar char="*"/>
        <a:defRPr sz="1400" b="0" i="0">
          <a:solidFill>
            <a:srgbClr val="0093AF"/>
          </a:solidFill>
          <a:latin typeface="Arial"/>
          <a:ea typeface="Arial"/>
          <a:cs typeface="Arial"/>
        </a:defRPr>
      </a:lvl4pPr>
      <a:lvl5pPr marL="2057400" indent="-228600" algn="l" defTabSz="914400">
        <a:lnSpc>
          <a:spcPct val="90000"/>
        </a:lnSpc>
        <a:spcBef>
          <a:spcPts val="500"/>
        </a:spcBef>
        <a:buClr>
          <a:srgbClr val="379B6B"/>
        </a:buClr>
        <a:buSzPct val="90000"/>
        <a:buFontTx/>
        <a:buChar char="*"/>
        <a:defRPr sz="1400" b="0" i="0">
          <a:solidFill>
            <a:srgbClr val="0093AF"/>
          </a:solidFill>
          <a:latin typeface="Arial"/>
          <a:ea typeface="Arial"/>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matriculeINS@patient.mssante.f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identito-na.fr/node/46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resana.numerique.gouv.fr/public/information/consulterAccessUrl?cle_url=98533063UDpSMgQICTVQPQVjVTtRcVRqAD1VdFM6DGdXagNiW2gBOwcxA2JVNFx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esante.gouv.fr/offres-services/referentiel-ins/etablissement-de-sant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dentito-na.fr/actualites-et-agend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criv@esea-na.fr" TargetMode="External"/><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hyperlink" Target="https://www.identito-na.fr/actions-communicatio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resana.numerique.gouv.fr/public/information/consulterAccessUrl?cle_url=1923001347BW8EZAAMUGxTPlM1B2lRcVVrW2ZWdwduUDtWa108CTMANQAyUjVUN1ZiUm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centre-de-service@sesam-vitale.fr" TargetMode="External"/><Relationship Id="rId2" Type="http://schemas.openxmlformats.org/officeDocument/2006/relationships/hyperlink" Target="https://www.dmp.f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ctrTitle"/>
          </p:nvPr>
        </p:nvSpPr>
        <p:spPr bwMode="auto">
          <a:xfrm>
            <a:off x="1255311" y="3490452"/>
            <a:ext cx="8854848" cy="1694389"/>
          </a:xfrm>
        </p:spPr>
        <p:txBody>
          <a:bodyPr>
            <a:normAutofit/>
          </a:bodyPr>
          <a:lstStyle/>
          <a:p>
            <a:pPr algn="ctr">
              <a:defRPr/>
            </a:pPr>
            <a:r>
              <a:rPr lang="fr-FR" sz="5400" b="0" i="0" dirty="0">
                <a:solidFill>
                  <a:srgbClr val="575656"/>
                </a:solidFill>
                <a:latin typeface="-apple-system"/>
              </a:rPr>
              <a:t>La CRIV répond à vos interrogations</a:t>
            </a:r>
            <a:endParaRPr lang="fr-FR" sz="5400" dirty="0"/>
          </a:p>
        </p:txBody>
      </p:sp>
      <p:sp>
        <p:nvSpPr>
          <p:cNvPr id="5" name="Sous-titre 2"/>
          <p:cNvSpPr>
            <a:spLocks noGrp="1"/>
          </p:cNvSpPr>
          <p:nvPr>
            <p:ph type="subTitle" idx="1"/>
          </p:nvPr>
        </p:nvSpPr>
        <p:spPr bwMode="auto">
          <a:xfrm>
            <a:off x="1268094" y="5411820"/>
            <a:ext cx="8842065" cy="453957"/>
          </a:xfrm>
        </p:spPr>
        <p:txBody>
          <a:bodyPr/>
          <a:lstStyle/>
          <a:p>
            <a:pPr algn="ctr">
              <a:defRPr/>
            </a:pPr>
            <a:r>
              <a:rPr lang="fr-FR" dirty="0"/>
              <a:t>Session 11/05/2023</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Technique</a:t>
            </a:r>
            <a:endParaRPr dirty="0"/>
          </a:p>
        </p:txBody>
      </p:sp>
      <p:sp>
        <p:nvSpPr>
          <p:cNvPr id="5" name="Content Placeholder 2"/>
          <p:cNvSpPr>
            <a:spLocks noGrp="1"/>
          </p:cNvSpPr>
          <p:nvPr>
            <p:ph idx="1"/>
          </p:nvPr>
        </p:nvSpPr>
        <p:spPr bwMode="auto">
          <a:xfrm>
            <a:off x="838196" y="1180561"/>
            <a:ext cx="10946435"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dirty="0"/>
              <a:t>Peut-on démarrer des usages avec la messagerie de MES si on a un faible taux de qualification des INS </a:t>
            </a:r>
            <a:r>
              <a:rPr lang="fr-FR" sz="2400" b="0" i="0" u="none" strike="noStrike" cap="none" spc="0" dirty="0">
                <a:solidFill>
                  <a:srgbClr val="379B6B"/>
                </a:solidFill>
                <a:latin typeface="Arial"/>
                <a:ea typeface="Arial"/>
                <a:cs typeface="Arial"/>
              </a:rPr>
              <a:t>? </a:t>
            </a:r>
          </a:p>
          <a:p>
            <a:pPr marL="0" indent="0">
              <a:buNone/>
              <a:defRPr/>
            </a:pPr>
            <a:endParaRPr lang="fr-FR" sz="2400" b="0" i="0" u="none" strike="noStrike" cap="none" spc="0" dirty="0">
              <a:solidFill>
                <a:srgbClr val="379B6B"/>
              </a:solidFill>
              <a:latin typeface="Arial"/>
              <a:ea typeface="Arial"/>
              <a:cs typeface="Arial"/>
            </a:endParaRPr>
          </a:p>
          <a:p>
            <a:pPr lvl="1">
              <a:lnSpc>
                <a:spcPct val="100000"/>
              </a:lnSpc>
              <a:defRPr/>
            </a:pPr>
            <a:r>
              <a:rPr lang="fr-FR" dirty="0"/>
              <a:t>Oui, une dérogation est en vigueur jusqu’à fin 2023.</a:t>
            </a:r>
          </a:p>
          <a:p>
            <a:pPr lvl="1" algn="just">
              <a:lnSpc>
                <a:spcPct val="100000"/>
              </a:lnSpc>
              <a:defRPr/>
            </a:pPr>
            <a:r>
              <a:rPr lang="fr-FR" dirty="0"/>
              <a:t>Il est possible d’utiliser une adresse MSSanté usager :</a:t>
            </a:r>
          </a:p>
          <a:p>
            <a:pPr lvl="2" algn="just">
              <a:lnSpc>
                <a:spcPct val="100000"/>
              </a:lnSpc>
              <a:defRPr/>
            </a:pPr>
            <a:r>
              <a:rPr lang="fr-FR" dirty="0"/>
              <a:t>Soit construite à partir du NIR bénéficiaire préalablement connu du client de messagerie MSSanté</a:t>
            </a:r>
          </a:p>
          <a:p>
            <a:pPr lvl="2" algn="just">
              <a:lnSpc>
                <a:spcPct val="100000"/>
              </a:lnSpc>
              <a:defRPr/>
            </a:pPr>
            <a:r>
              <a:rPr lang="fr-FR" dirty="0"/>
              <a:t>Soit saisie par le professionnel habilité</a:t>
            </a:r>
          </a:p>
          <a:p>
            <a:pPr lvl="1" algn="just">
              <a:lnSpc>
                <a:spcPct val="100000"/>
              </a:lnSpc>
              <a:defRPr/>
            </a:pPr>
            <a:r>
              <a:rPr lang="fr-FR" dirty="0"/>
              <a:t>Rappel : adresse patient, format unique, </a:t>
            </a:r>
            <a:r>
              <a:rPr lang="fr-FR" dirty="0">
                <a:hlinkClick r:id="rId2"/>
              </a:rPr>
              <a:t>matriculeINS@patient.mssante.fr</a:t>
            </a:r>
            <a:endParaRPr lang="fr-FR" dirty="0"/>
          </a:p>
          <a:p>
            <a:pPr marL="355600" lvl="1" indent="0" algn="just">
              <a:lnSpc>
                <a:spcPct val="100000"/>
              </a:lnSpc>
              <a:buNone/>
              <a:defRPr/>
            </a:pPr>
            <a:endParaRPr lang="fr-FR" dirty="0"/>
          </a:p>
          <a:p>
            <a:pPr lvl="1" algn="just">
              <a:defRPr/>
            </a:pPr>
            <a:endParaRPr lang="fr-FR" dirty="0"/>
          </a:p>
          <a:p>
            <a:pPr lvl="1" algn="just">
              <a:defRPr/>
            </a:pP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10</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3332943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4ABFAA-71D4-9774-03EA-334BF12A5152}"/>
              </a:ext>
            </a:extLst>
          </p:cNvPr>
          <p:cNvSpPr>
            <a:spLocks noGrp="1"/>
          </p:cNvSpPr>
          <p:nvPr>
            <p:ph type="title"/>
          </p:nvPr>
        </p:nvSpPr>
        <p:spPr/>
        <p:txBody>
          <a:bodyPr/>
          <a:lstStyle/>
          <a:p>
            <a:r>
              <a:rPr lang="fr-FR" dirty="0"/>
              <a:t>Alimentation du DMP</a:t>
            </a:r>
          </a:p>
        </p:txBody>
      </p:sp>
      <p:sp>
        <p:nvSpPr>
          <p:cNvPr id="3" name="Espace réservé du contenu 2">
            <a:extLst>
              <a:ext uri="{FF2B5EF4-FFF2-40B4-BE49-F238E27FC236}">
                <a16:creationId xmlns:a16="http://schemas.microsoft.com/office/drawing/2014/main" id="{464AA295-214C-E933-6AA7-1E26956D4978}"/>
              </a:ext>
            </a:extLst>
          </p:cNvPr>
          <p:cNvSpPr>
            <a:spLocks noGrp="1"/>
          </p:cNvSpPr>
          <p:nvPr>
            <p:ph idx="1"/>
          </p:nvPr>
        </p:nvSpPr>
        <p:spPr/>
        <p:txBody>
          <a:bodyPr/>
          <a:lstStyle/>
          <a:p>
            <a:r>
              <a:rPr lang="fr-FR" sz="2400" dirty="0"/>
              <a:t>Qu’elle est la conduite à tenir en cas d’alimentation erronée du DMP avec une mauvaise INS?</a:t>
            </a:r>
          </a:p>
          <a:p>
            <a:endParaRPr lang="fr-FR" dirty="0"/>
          </a:p>
          <a:p>
            <a:r>
              <a:rPr lang="fr-FR" sz="2000" dirty="0">
                <a:solidFill>
                  <a:schemeClr val="accent1">
                    <a:lumMod val="75000"/>
                  </a:schemeClr>
                </a:solidFill>
              </a:rPr>
              <a:t>Si le document part du DPI, il faut le supprimer du DPI en première intension (alimentation automatique) puis le supprimer du DMP uniquement si vous êtes l’émetteur du document.</a:t>
            </a:r>
          </a:p>
        </p:txBody>
      </p:sp>
      <p:sp>
        <p:nvSpPr>
          <p:cNvPr id="4" name="Espace réservé du numéro de diapositive 3">
            <a:extLst>
              <a:ext uri="{FF2B5EF4-FFF2-40B4-BE49-F238E27FC236}">
                <a16:creationId xmlns:a16="http://schemas.microsoft.com/office/drawing/2014/main" id="{EFC12449-F263-22DD-94E1-91A3345BF4D6}"/>
              </a:ext>
            </a:extLst>
          </p:cNvPr>
          <p:cNvSpPr>
            <a:spLocks noGrp="1"/>
          </p:cNvSpPr>
          <p:nvPr>
            <p:ph type="sldNum" sz="quarter" idx="12"/>
          </p:nvPr>
        </p:nvSpPr>
        <p:spPr/>
        <p:txBody>
          <a:bodyPr/>
          <a:lstStyle/>
          <a:p>
            <a:pPr>
              <a:defRPr/>
            </a:pPr>
            <a:fld id="{74DCADC6-4AB5-3D4D-A621-3FDD7336022D}" type="slidenum">
              <a:rPr lang="fr-FR" smtClean="0"/>
              <a:t>11</a:t>
            </a:fld>
            <a:endParaRPr lang="fr-FR"/>
          </a:p>
        </p:txBody>
      </p:sp>
    </p:spTree>
    <p:extLst>
      <p:ext uri="{BB962C8B-B14F-4D97-AF65-F5344CB8AC3E}">
        <p14:creationId xmlns:p14="http://schemas.microsoft.com/office/powerpoint/2010/main" val="946495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Droits des usagers</a:t>
            </a:r>
            <a:endParaRPr dirty="0"/>
          </a:p>
        </p:txBody>
      </p:sp>
      <p:sp>
        <p:nvSpPr>
          <p:cNvPr id="5" name="Content Placeholder 2"/>
          <p:cNvSpPr>
            <a:spLocks noGrp="1"/>
          </p:cNvSpPr>
          <p:nvPr>
            <p:ph idx="1"/>
          </p:nvPr>
        </p:nvSpPr>
        <p:spPr bwMode="auto">
          <a:xfrm>
            <a:off x="838196" y="1180561"/>
            <a:ext cx="10946435"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b="0" i="0" u="none" strike="noStrike" cap="none" spc="0" dirty="0">
                <a:solidFill>
                  <a:srgbClr val="379B6B"/>
                </a:solidFill>
                <a:latin typeface="Arial"/>
                <a:ea typeface="Arial"/>
                <a:cs typeface="Arial"/>
              </a:rPr>
              <a:t>Peut-on réaliser une demande correction auprès de l’INSEE à la place de l’usager ? </a:t>
            </a:r>
          </a:p>
          <a:p>
            <a:pPr lvl="1">
              <a:lnSpc>
                <a:spcPct val="100000"/>
              </a:lnSpc>
              <a:defRPr/>
            </a:pPr>
            <a:r>
              <a:rPr lang="fr-FR" dirty="0"/>
              <a:t>La structure ou l’acteur de santé peut faire la demande de correction à condition :</a:t>
            </a:r>
          </a:p>
          <a:p>
            <a:pPr lvl="2">
              <a:lnSpc>
                <a:spcPct val="100000"/>
              </a:lnSpc>
              <a:defRPr/>
            </a:pPr>
            <a:r>
              <a:rPr lang="fr-FR" dirty="0"/>
              <a:t>De recueillir le consentement de l’usager</a:t>
            </a:r>
          </a:p>
          <a:p>
            <a:pPr lvl="2">
              <a:lnSpc>
                <a:spcPct val="100000"/>
              </a:lnSpc>
              <a:defRPr/>
            </a:pPr>
            <a:r>
              <a:rPr lang="fr-FR" dirty="0"/>
              <a:t>De disposer du NIR et de la copie intégrale d’acte de naissance de l’usager</a:t>
            </a:r>
          </a:p>
          <a:p>
            <a:pPr lvl="1" algn="just">
              <a:lnSpc>
                <a:spcPct val="100000"/>
              </a:lnSpc>
              <a:defRPr/>
            </a:pPr>
            <a:r>
              <a:rPr lang="fr-FR" dirty="0"/>
              <a:t>Cette demande de correction ne doit être réalisée que si l’usager ou son entourage a confirmé l’erreur sur un ou plusieurs traits d’identité de son état civil.</a:t>
            </a:r>
          </a:p>
          <a:p>
            <a:pPr lvl="1" algn="just">
              <a:lnSpc>
                <a:spcPct val="100000"/>
              </a:lnSpc>
              <a:defRPr/>
            </a:pPr>
            <a:r>
              <a:rPr lang="fr-FR" dirty="0"/>
              <a:t>Nouveau dépliant de demande de correction auprès de l’INSEE : </a:t>
            </a:r>
            <a:r>
              <a:rPr lang="fr-FR" dirty="0">
                <a:hlinkClick r:id="rId2"/>
              </a:rPr>
              <a:t>https://www.identito-na.fr/node/462</a:t>
            </a:r>
            <a:endParaRPr lang="fr-FR" dirty="0"/>
          </a:p>
          <a:p>
            <a:pPr lvl="1" algn="just">
              <a:defRPr/>
            </a:pPr>
            <a:endParaRPr lang="fr-FR" dirty="0"/>
          </a:p>
          <a:p>
            <a:pPr lvl="1" algn="just">
              <a:defRPr/>
            </a:pP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12</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708691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Droits des usagers</a:t>
            </a:r>
            <a:endParaRPr dirty="0"/>
          </a:p>
        </p:txBody>
      </p:sp>
      <p:sp>
        <p:nvSpPr>
          <p:cNvPr id="5" name="Content Placeholder 2"/>
          <p:cNvSpPr>
            <a:spLocks noGrp="1"/>
          </p:cNvSpPr>
          <p:nvPr>
            <p:ph idx="1"/>
          </p:nvPr>
        </p:nvSpPr>
        <p:spPr bwMode="auto">
          <a:xfrm>
            <a:off x="838196" y="1180561"/>
            <a:ext cx="10946435"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b="0" i="0" u="none" strike="noStrike" cap="none" spc="0" dirty="0">
                <a:solidFill>
                  <a:srgbClr val="379B6B"/>
                </a:solidFill>
                <a:latin typeface="Arial"/>
                <a:ea typeface="Arial"/>
                <a:cs typeface="Arial"/>
              </a:rPr>
              <a:t>Doit-on demander le consentement de l’usager lorsque l’on déploie l’INS ?</a:t>
            </a:r>
          </a:p>
          <a:p>
            <a:pPr marL="0" indent="0">
              <a:buNone/>
              <a:defRPr/>
            </a:pPr>
            <a:r>
              <a:rPr lang="fr-FR" sz="2400" b="0" i="0" u="none" strike="noStrike" cap="none" spc="0" dirty="0">
                <a:solidFill>
                  <a:srgbClr val="379B6B"/>
                </a:solidFill>
                <a:latin typeface="Arial"/>
                <a:ea typeface="Arial"/>
                <a:cs typeface="Arial"/>
              </a:rPr>
              <a:t> </a:t>
            </a:r>
          </a:p>
          <a:p>
            <a:pPr lvl="1"/>
            <a:r>
              <a:rPr lang="fr-FR" dirty="0"/>
              <a:t>Il n'est pas nécessaire d'obtenir l'accord du patient pour recueillir son INS. Par contre, il doit être informé du fait que la structure est dans la démarche, par des affiches, une information dans le livret d'accueil,... </a:t>
            </a:r>
          </a:p>
          <a:p>
            <a:pPr lvl="1"/>
            <a:r>
              <a:rPr lang="fr-FR" dirty="0"/>
              <a:t>Ainsi, il peut faire valoir son droit d'opposition et doit être informé des conséquences de ce choix.</a:t>
            </a:r>
          </a:p>
          <a:p>
            <a:pPr lvl="1"/>
            <a:r>
              <a:rPr lang="fr-FR" sz="1800" b="0" i="0" dirty="0">
                <a:solidFill>
                  <a:srgbClr val="575656"/>
                </a:solidFill>
                <a:effectLst/>
                <a:latin typeface="arial" panose="020B0604020202020204" pitchFamily="34" charset="0"/>
              </a:rPr>
              <a:t> </a:t>
            </a:r>
            <a:r>
              <a:rPr lang="fr-FR" sz="1800" b="0" i="0" u="none" strike="noStrike" dirty="0">
                <a:solidFill>
                  <a:srgbClr val="1993AF"/>
                </a:solidFill>
                <a:effectLst/>
                <a:latin typeface="arial" panose="020B0604020202020204" pitchFamily="34" charset="0"/>
                <a:hlinkClick r:id="rId2"/>
              </a:rPr>
              <a:t>FIP 09</a:t>
            </a:r>
            <a:r>
              <a:rPr lang="fr-FR" sz="1800" b="0" i="0" dirty="0">
                <a:solidFill>
                  <a:srgbClr val="575656"/>
                </a:solidFill>
                <a:effectLst/>
                <a:latin typeface="arial" panose="020B0604020202020204" pitchFamily="34" charset="0"/>
              </a:rPr>
              <a:t>  : </a:t>
            </a:r>
            <a:r>
              <a:rPr lang="fr-FR" dirty="0"/>
              <a:t>Informations de l'usager sur l'INS</a:t>
            </a:r>
          </a:p>
          <a:p>
            <a:endParaRPr lang="fr-FR" sz="2000" dirty="0">
              <a:solidFill>
                <a:schemeClr val="accent1">
                  <a:lumMod val="75000"/>
                </a:schemeClr>
              </a:solidFill>
            </a:endParaRPr>
          </a:p>
          <a:p>
            <a:pPr lvl="1" algn="just">
              <a:defRPr/>
            </a:pP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13</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864615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Formation</a:t>
            </a:r>
            <a:endParaRPr dirty="0"/>
          </a:p>
        </p:txBody>
      </p:sp>
      <p:sp>
        <p:nvSpPr>
          <p:cNvPr id="5" name="Content Placeholder 2"/>
          <p:cNvSpPr>
            <a:spLocks noGrp="1"/>
          </p:cNvSpPr>
          <p:nvPr>
            <p:ph idx="1"/>
          </p:nvPr>
        </p:nvSpPr>
        <p:spPr bwMode="auto">
          <a:xfrm>
            <a:off x="838196" y="1180561"/>
            <a:ext cx="10946435"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pPr>
              <a:defRPr/>
            </a:pPr>
            <a:r>
              <a:rPr lang="fr-FR" sz="2400" b="0" i="0" u="none" strike="noStrike" cap="none" spc="0" dirty="0">
                <a:solidFill>
                  <a:srgbClr val="379B6B"/>
                </a:solidFill>
                <a:latin typeface="Arial"/>
                <a:ea typeface="Arial"/>
                <a:cs typeface="Arial"/>
              </a:rPr>
              <a:t>Est-il prévu une formation de niveau 2 pour les référents en </a:t>
            </a:r>
            <a:r>
              <a:rPr lang="fr-FR" sz="2400" b="0" i="0" u="none" strike="noStrike" cap="none" spc="0" dirty="0" err="1">
                <a:solidFill>
                  <a:srgbClr val="379B6B"/>
                </a:solidFill>
                <a:latin typeface="Arial"/>
                <a:ea typeface="Arial"/>
                <a:cs typeface="Arial"/>
              </a:rPr>
              <a:t>identito</a:t>
            </a:r>
            <a:r>
              <a:rPr lang="fr-FR" sz="2400" b="0" i="0" u="none" strike="noStrike" cap="none" spc="0" dirty="0">
                <a:solidFill>
                  <a:srgbClr val="379B6B"/>
                </a:solidFill>
                <a:latin typeface="Arial"/>
                <a:ea typeface="Arial"/>
                <a:cs typeface="Arial"/>
              </a:rPr>
              <a:t> ? </a:t>
            </a:r>
          </a:p>
          <a:p>
            <a:pPr marL="0" indent="0">
              <a:buNone/>
              <a:defRPr/>
            </a:pPr>
            <a:r>
              <a:rPr lang="fr-FR" sz="2400" b="0" i="0" u="none" strike="noStrike" cap="none" spc="0" dirty="0">
                <a:solidFill>
                  <a:srgbClr val="379B6B"/>
                </a:solidFill>
                <a:latin typeface="Arial"/>
                <a:ea typeface="Arial"/>
                <a:cs typeface="Arial"/>
              </a:rPr>
              <a:t> </a:t>
            </a:r>
          </a:p>
          <a:p>
            <a:pPr lvl="1"/>
            <a:r>
              <a:rPr lang="fr-FR" dirty="0"/>
              <a:t>Non, il n’est pas prévu à ce jour de proposer cette formation</a:t>
            </a:r>
          </a:p>
          <a:p>
            <a:pPr lvl="1"/>
            <a:r>
              <a:rPr lang="fr-FR" dirty="0"/>
              <a:t>Cependant, il est prévu des formations en ligne à distance et gratuites (e-learning) à destination des référents en identitovigilance</a:t>
            </a:r>
          </a:p>
          <a:p>
            <a:pPr lvl="2"/>
            <a:r>
              <a:rPr lang="fr-FR" dirty="0"/>
              <a:t>Mais aussi des créateurs d’identités, des professionnels de santé…</a:t>
            </a:r>
            <a:endParaRPr lang="fr-FR" sz="2000" dirty="0">
              <a:solidFill>
                <a:schemeClr val="accent1">
                  <a:lumMod val="75000"/>
                </a:schemeClr>
              </a:solidFill>
            </a:endParaRPr>
          </a:p>
          <a:p>
            <a:pPr lvl="1" algn="just">
              <a:defRPr/>
            </a:pP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14</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3056641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Temps d’échange</a:t>
            </a:r>
            <a:endParaRPr/>
          </a:p>
        </p:txBody>
      </p:sp>
      <p:sp>
        <p:nvSpPr>
          <p:cNvPr id="5" name="Espace réservé du numéro de diapositive 3"/>
          <p:cNvSpPr>
            <a:spLocks noGrp="1"/>
          </p:cNvSpPr>
          <p:nvPr>
            <p:ph type="sldNum" sz="quarter" idx="12"/>
          </p:nvPr>
        </p:nvSpPr>
        <p:spPr bwMode="auto"/>
        <p:txBody>
          <a:bodyPr/>
          <a:lstStyle/>
          <a:p>
            <a:pPr marL="0" marR="0" lvl="0" indent="0" algn="r" defTabSz="914400">
              <a:lnSpc>
                <a:spcPct val="100000"/>
              </a:lnSpc>
              <a:spcBef>
                <a:spcPts val="0"/>
              </a:spcBef>
              <a:spcAft>
                <a:spcPts val="0"/>
              </a:spcAft>
              <a:buClrTx/>
              <a:buSzTx/>
              <a:buFontTx/>
              <a:buNone/>
              <a:defRPr/>
            </a:pPr>
            <a:fld id="{74DCADC6-4AB5-3D4D-A621-3FDD7336022D}" type="slidenum">
              <a:rPr lang="fr-FR" sz="1050" b="0" i="0" u="none" strike="noStrike" cap="none" spc="0">
                <a:ln>
                  <a:noFill/>
                </a:ln>
                <a:solidFill>
                  <a:srgbClr val="00586A"/>
                </a:solidFill>
                <a:latin typeface="Calibri"/>
              </a:rPr>
              <a:t>15</a:t>
            </a:fld>
            <a:endParaRPr lang="fr-FR" sz="1050" b="0" i="0" u="none" strike="noStrike" cap="none" spc="0">
              <a:ln>
                <a:noFill/>
              </a:ln>
              <a:solidFill>
                <a:srgbClr val="00586A"/>
              </a:solidFill>
              <a:latin typeface="Calibri"/>
            </a:endParaRPr>
          </a:p>
        </p:txBody>
      </p:sp>
      <p:pic>
        <p:nvPicPr>
          <p:cNvPr id="6" name="Image 5"/>
          <p:cNvPicPr>
            <a:picLocks noChangeAspect="1"/>
          </p:cNvPicPr>
          <p:nvPr/>
        </p:nvPicPr>
        <p:blipFill>
          <a:blip r:embed="rId2"/>
          <a:stretch/>
        </p:blipFill>
        <p:spPr bwMode="auto">
          <a:xfrm>
            <a:off x="3071321" y="1495263"/>
            <a:ext cx="6095999" cy="461009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dirty="0"/>
              <a:t>Questions posées en séance</a:t>
            </a:r>
            <a:endParaRPr dirty="0"/>
          </a:p>
        </p:txBody>
      </p:sp>
      <p:sp>
        <p:nvSpPr>
          <p:cNvPr id="3" name="Espace réservé du contenu 2"/>
          <p:cNvSpPr>
            <a:spLocks noGrp="1"/>
          </p:cNvSpPr>
          <p:nvPr>
            <p:ph idx="1"/>
          </p:nvPr>
        </p:nvSpPr>
        <p:spPr bwMode="auto">
          <a:xfrm>
            <a:off x="838201" y="1180563"/>
            <a:ext cx="5257800" cy="5210712"/>
          </a:xfrm>
        </p:spPr>
        <p:txBody>
          <a:bodyPr>
            <a:normAutofit/>
          </a:bodyPr>
          <a:lstStyle/>
          <a:p>
            <a:pPr>
              <a:defRPr/>
            </a:pPr>
            <a:r>
              <a:rPr lang="fr-FR" dirty="0"/>
              <a:t>Peut-on qualifier une INS lorsqu’il y a une discordance entre les COG?</a:t>
            </a:r>
          </a:p>
          <a:p>
            <a:pPr lvl="1">
              <a:defRPr/>
            </a:pPr>
            <a:r>
              <a:rPr lang="fr-FR" dirty="0"/>
              <a:t>Si cette discordance est explicable (rattachement, séparation de commune) OUI</a:t>
            </a:r>
          </a:p>
          <a:p>
            <a:pPr lvl="1">
              <a:defRPr/>
            </a:pPr>
            <a:r>
              <a:rPr lang="fr-FR" dirty="0"/>
              <a:t>Si cette discordance n’est pas explicable NON</a:t>
            </a:r>
          </a:p>
          <a:p>
            <a:pPr lvl="1">
              <a:defRPr/>
            </a:pPr>
            <a:r>
              <a:rPr lang="fr-FR" dirty="0"/>
              <a:t>Il faut demander à votre éditeur d’alimenter les codes extension des historiques de communes.</a:t>
            </a:r>
          </a:p>
          <a:p>
            <a:pPr lvl="1">
              <a:defRPr/>
            </a:pPr>
            <a:r>
              <a:rPr lang="fr-FR" dirty="0"/>
              <a:t>Vous trouverez ci-joint </a:t>
            </a:r>
            <a:r>
              <a:rPr lang="fr-FR" dirty="0">
                <a:hlinkClick r:id="rId2"/>
              </a:rPr>
              <a:t>le lien </a:t>
            </a:r>
            <a:r>
              <a:rPr lang="fr-FR" dirty="0"/>
              <a:t>pour accéder à la liste à transmettre à votre éditeur.</a:t>
            </a:r>
          </a:p>
          <a:p>
            <a:pPr marL="355600" lvl="1" indent="0">
              <a:buNone/>
              <a:defRPr/>
            </a:pPr>
            <a:endParaRPr lang="fr-FR" dirty="0"/>
          </a:p>
        </p:txBody>
      </p:sp>
      <p:sp>
        <p:nvSpPr>
          <p:cNvPr id="4" name="Espace réservé du numéro de diapositive 3"/>
          <p:cNvSpPr>
            <a:spLocks noGrp="1"/>
          </p:cNvSpPr>
          <p:nvPr>
            <p:ph type="sldNum" sz="quarter" idx="12"/>
          </p:nvPr>
        </p:nvSpPr>
        <p:spPr bwMode="auto"/>
        <p:txBody>
          <a:bodyPr/>
          <a:lstStyle/>
          <a:p>
            <a:pPr>
              <a:defRPr/>
            </a:pPr>
            <a:fld id="{74DCADC6-4AB5-3D4D-A621-3FDD7336022D}" type="slidenum">
              <a:rPr lang="fr-FR"/>
              <a:t>16</a:t>
            </a:fld>
            <a:endParaRPr lang="fr-FR"/>
          </a:p>
        </p:txBody>
      </p:sp>
      <p:pic>
        <p:nvPicPr>
          <p:cNvPr id="6" name="Image 5">
            <a:extLst>
              <a:ext uri="{FF2B5EF4-FFF2-40B4-BE49-F238E27FC236}">
                <a16:creationId xmlns:a16="http://schemas.microsoft.com/office/drawing/2014/main" id="{AD932EF0-79F5-5A72-4FD8-B348D51754EE}"/>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l="-325" t="1198" r="325" b="-1198"/>
          <a:stretch/>
        </p:blipFill>
        <p:spPr>
          <a:xfrm>
            <a:off x="6096000" y="2132856"/>
            <a:ext cx="5766708" cy="3096344"/>
          </a:xfrm>
          <a:prstGeom prst="rect">
            <a:avLst/>
          </a:prstGeom>
        </p:spPr>
      </p:pic>
      <p:sp>
        <p:nvSpPr>
          <p:cNvPr id="7" name="Rectangle : coins arrondis 6">
            <a:extLst>
              <a:ext uri="{FF2B5EF4-FFF2-40B4-BE49-F238E27FC236}">
                <a16:creationId xmlns:a16="http://schemas.microsoft.com/office/drawing/2014/main" id="{2ADBFBE8-2AF2-2203-D213-C7DE4C8ADD1B}"/>
              </a:ext>
            </a:extLst>
          </p:cNvPr>
          <p:cNvSpPr/>
          <p:nvPr/>
        </p:nvSpPr>
        <p:spPr>
          <a:xfrm>
            <a:off x="7248128" y="4293096"/>
            <a:ext cx="3168352" cy="28803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7997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dirty="0"/>
              <a:t>Questions posées en séance</a:t>
            </a:r>
            <a:endParaRPr dirty="0"/>
          </a:p>
        </p:txBody>
      </p:sp>
      <p:sp>
        <p:nvSpPr>
          <p:cNvPr id="3" name="Espace réservé du contenu 2"/>
          <p:cNvSpPr>
            <a:spLocks noGrp="1"/>
          </p:cNvSpPr>
          <p:nvPr>
            <p:ph idx="1"/>
          </p:nvPr>
        </p:nvSpPr>
        <p:spPr bwMode="auto">
          <a:xfrm>
            <a:off x="838200" y="1180563"/>
            <a:ext cx="10082335" cy="5210712"/>
          </a:xfrm>
        </p:spPr>
        <p:txBody>
          <a:bodyPr>
            <a:normAutofit/>
          </a:bodyPr>
          <a:lstStyle/>
          <a:p>
            <a:pPr>
              <a:defRPr/>
            </a:pPr>
            <a:r>
              <a:rPr lang="fr-FR" dirty="0"/>
              <a:t>MAJ du RNIV à venir</a:t>
            </a:r>
          </a:p>
          <a:p>
            <a:pPr lvl="1">
              <a:defRPr/>
            </a:pPr>
            <a:endParaRPr lang="fr-FR" dirty="0"/>
          </a:p>
          <a:p>
            <a:pPr lvl="1">
              <a:defRPr/>
            </a:pPr>
            <a:r>
              <a:rPr lang="fr-FR" dirty="0"/>
              <a:t>Nouvelle date à prévoir pour vous communiquer les modifications de la dernière version du RNIV</a:t>
            </a:r>
          </a:p>
          <a:p>
            <a:pPr lvl="1">
              <a:defRPr/>
            </a:pPr>
            <a:r>
              <a:rPr lang="fr-FR" dirty="0"/>
              <a:t>RDV sur </a:t>
            </a:r>
            <a:r>
              <a:rPr lang="fr-FR"/>
              <a:t>le site </a:t>
            </a:r>
            <a:r>
              <a:rPr lang="fr-FR">
                <a:hlinkClick r:id="rId2"/>
              </a:rPr>
              <a:t>https://www.identito-na.fr/actualites-et-agenda</a:t>
            </a:r>
            <a:r>
              <a:rPr lang="fr-FR"/>
              <a:t> </a:t>
            </a:r>
            <a:r>
              <a:rPr lang="fr-FR" dirty="0"/>
              <a:t>pour ne pas louper les sessions d’information </a:t>
            </a:r>
          </a:p>
          <a:p>
            <a:pPr marL="355600" lvl="1" indent="0">
              <a:buNone/>
              <a:defRPr/>
            </a:pPr>
            <a:endParaRPr lang="fr-FR" dirty="0"/>
          </a:p>
        </p:txBody>
      </p:sp>
      <p:sp>
        <p:nvSpPr>
          <p:cNvPr id="4" name="Espace réservé du numéro de diapositive 3"/>
          <p:cNvSpPr>
            <a:spLocks noGrp="1"/>
          </p:cNvSpPr>
          <p:nvPr>
            <p:ph type="sldNum" sz="quarter" idx="12"/>
          </p:nvPr>
        </p:nvSpPr>
        <p:spPr bwMode="auto"/>
        <p:txBody>
          <a:bodyPr/>
          <a:lstStyle/>
          <a:p>
            <a:pPr>
              <a:defRPr/>
            </a:pPr>
            <a:fld id="{74DCADC6-4AB5-3D4D-A621-3FDD7336022D}" type="slidenum">
              <a:rPr lang="fr-FR"/>
              <a:t>17</a:t>
            </a:fld>
            <a:endParaRPr lang="fr-FR"/>
          </a:p>
        </p:txBody>
      </p:sp>
    </p:spTree>
    <p:extLst>
      <p:ext uri="{BB962C8B-B14F-4D97-AF65-F5344CB8AC3E}">
        <p14:creationId xmlns:p14="http://schemas.microsoft.com/office/powerpoint/2010/main" val="4193588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5"/>
          <p:cNvPicPr>
            <a:picLocks noChangeAspect="1"/>
          </p:cNvPicPr>
          <p:nvPr/>
        </p:nvPicPr>
        <p:blipFill>
          <a:blip r:embed="rId2"/>
          <a:stretch/>
        </p:blipFill>
        <p:spPr bwMode="auto">
          <a:xfrm>
            <a:off x="1343472" y="4451273"/>
            <a:ext cx="2095499" cy="1619249"/>
          </a:xfrm>
          <a:prstGeom prst="rect">
            <a:avLst/>
          </a:prstGeom>
        </p:spPr>
      </p:pic>
      <p:sp>
        <p:nvSpPr>
          <p:cNvPr id="5" name="Title 1"/>
          <p:cNvSpPr txBox="1"/>
          <p:nvPr/>
        </p:nvSpPr>
        <p:spPr bwMode="auto">
          <a:xfrm>
            <a:off x="2559209" y="3284984"/>
            <a:ext cx="6166920" cy="591249"/>
          </a:xfrm>
          <a:prstGeom prst="rect">
            <a:avLst/>
          </a:prstGeom>
        </p:spPr>
        <p:txBody>
          <a:bodyPr vert="horz" lIns="91440" tIns="45720" rIns="91440" bIns="45720" rtlCol="0" anchor="b">
            <a:noAutofit/>
          </a:bodyPr>
          <a:lstStyle>
            <a:lvl1pPr algn="l" defTabSz="914400">
              <a:lnSpc>
                <a:spcPct val="90000"/>
              </a:lnSpc>
              <a:spcBef>
                <a:spcPts val="0"/>
              </a:spcBef>
              <a:buNone/>
              <a:defRPr sz="3200" b="0" i="0">
                <a:solidFill>
                  <a:schemeClr val="bg1"/>
                </a:solidFill>
                <a:latin typeface="Muller"/>
                <a:ea typeface="Muller"/>
                <a:cs typeface="Muller"/>
              </a:defRPr>
            </a:lvl1pPr>
          </a:lstStyle>
          <a:p>
            <a:pPr marL="0" marR="0" lvl="0" indent="0" algn="ctr" defTabSz="914400">
              <a:lnSpc>
                <a:spcPct val="90000"/>
              </a:lnSpc>
              <a:spcBef>
                <a:spcPts val="0"/>
              </a:spcBef>
              <a:spcAft>
                <a:spcPts val="0"/>
              </a:spcAft>
              <a:buClrTx/>
              <a:buSzTx/>
              <a:buFontTx/>
              <a:buNone/>
              <a:defRPr/>
            </a:pPr>
            <a:r>
              <a:rPr lang="fr-FR" sz="3600" b="1" i="0" u="none" strike="noStrike" cap="none" spc="0">
                <a:ln>
                  <a:noFill/>
                </a:ln>
                <a:solidFill>
                  <a:srgbClr val="6CB744"/>
                </a:solidFill>
                <a:latin typeface="Arial"/>
                <a:ea typeface="Arial"/>
                <a:cs typeface="Arial"/>
              </a:rPr>
              <a:t>Merci pour votre attention</a:t>
            </a:r>
            <a:endParaRPr lang="en-US" sz="3600" b="1" i="0" u="none" strike="noStrike" cap="none" spc="0">
              <a:ln>
                <a:noFill/>
              </a:ln>
              <a:solidFill>
                <a:srgbClr val="6CB744"/>
              </a:solidFill>
              <a:latin typeface="Arial"/>
              <a:ea typeface="Arial"/>
              <a:cs typeface="Arial"/>
            </a:endParaRPr>
          </a:p>
        </p:txBody>
      </p:sp>
      <p:sp>
        <p:nvSpPr>
          <p:cNvPr id="6" name="Rectangle 6"/>
          <p:cNvSpPr/>
          <p:nvPr/>
        </p:nvSpPr>
        <p:spPr bwMode="auto">
          <a:xfrm rot="1148830">
            <a:off x="7074732" y="1048490"/>
            <a:ext cx="4325223" cy="1200329"/>
          </a:xfrm>
          <a:prstGeom prst="rect">
            <a:avLst/>
          </a:prstGeom>
          <a:noFill/>
          <a:ln>
            <a:noFill/>
          </a:ln>
          <a:effectLst/>
        </p:spPr>
        <p:txBody>
          <a:bodyPr rot="0" spcFirstLastPara="0" vertOverflow="overflow" horzOverflow="clip" vert="horz" wrap="none" lIns="91440" tIns="45720" rIns="91440" bIns="45720" numCol="1" spcCol="0" rtlCol="0" fromWordArt="0" anchor="t" anchorCtr="0" forceAA="0" compatLnSpc="1">
            <a:prstTxWarp prst="textNoShape">
              <a:avLst/>
            </a:prstTxWarp>
            <a:spAutoFit/>
          </a:bodyPr>
          <a:lstStyle/>
          <a:p>
            <a:pPr marL="0" marR="0" lvl="0" indent="0" algn="ctr" defTabSz="914400">
              <a:lnSpc>
                <a:spcPct val="100000"/>
              </a:lnSpc>
              <a:spcBef>
                <a:spcPts val="0"/>
              </a:spcBef>
              <a:spcAft>
                <a:spcPts val="0"/>
              </a:spcAft>
              <a:buClrTx/>
              <a:buSzTx/>
              <a:buFontTx/>
              <a:buNone/>
              <a:defRPr/>
            </a:pPr>
            <a:r>
              <a:rPr sz="3600" b="1" i="0" u="none" strike="noStrike" cap="none" spc="0" dirty="0">
                <a:ln w="12700">
                  <a:solidFill>
                    <a:srgbClr val="70AD47"/>
                  </a:solidFill>
                </a:ln>
                <a:solidFill>
                  <a:srgbClr val="70AD47">
                    <a:lumMod val="60000"/>
                    <a:lumOff val="40000"/>
                  </a:srgbClr>
                </a:solidFill>
                <a:latin typeface="Calibri"/>
                <a:cs typeface="Arial"/>
              </a:rPr>
              <a:t>Prochain R</a:t>
            </a:r>
            <a:r>
              <a:rPr lang="fr-FR" sz="3600" b="1" i="0" u="none" strike="noStrike" cap="none" spc="0" dirty="0">
                <a:ln w="12700">
                  <a:solidFill>
                    <a:srgbClr val="70AD47"/>
                  </a:solidFill>
                </a:ln>
                <a:solidFill>
                  <a:srgbClr val="70AD47">
                    <a:lumMod val="60000"/>
                    <a:lumOff val="40000"/>
                  </a:srgbClr>
                </a:solidFill>
                <a:latin typeface="Calibri"/>
                <a:cs typeface="Arial"/>
              </a:rPr>
              <a:t>D</a:t>
            </a:r>
            <a:r>
              <a:rPr sz="3600" b="1" i="0" u="none" strike="noStrike" cap="none" spc="0" dirty="0">
                <a:ln w="12700">
                  <a:solidFill>
                    <a:srgbClr val="70AD47"/>
                  </a:solidFill>
                </a:ln>
                <a:solidFill>
                  <a:srgbClr val="70AD47">
                    <a:lumMod val="60000"/>
                    <a:lumOff val="40000"/>
                  </a:srgbClr>
                </a:solidFill>
                <a:latin typeface="Calibri"/>
                <a:cs typeface="Arial"/>
              </a:rPr>
              <a:t>V</a:t>
            </a:r>
            <a:endParaRPr sz="1800" b="0" i="0" u="none" strike="noStrike" cap="none" spc="0" dirty="0">
              <a:ln>
                <a:noFill/>
              </a:ln>
              <a:solidFill>
                <a:prstClr val="black"/>
              </a:solidFill>
              <a:latin typeface="Calibri"/>
              <a:cs typeface="Arial"/>
            </a:endParaRPr>
          </a:p>
          <a:p>
            <a:pPr marL="0" marR="0" lvl="0" indent="0" algn="ctr" defTabSz="914400">
              <a:lnSpc>
                <a:spcPct val="100000"/>
              </a:lnSpc>
              <a:spcBef>
                <a:spcPts val="0"/>
              </a:spcBef>
              <a:spcAft>
                <a:spcPts val="0"/>
              </a:spcAft>
              <a:buClrTx/>
              <a:buSzTx/>
              <a:buFontTx/>
              <a:buNone/>
              <a:defRPr/>
            </a:pPr>
            <a:r>
              <a:rPr sz="3600" b="1" i="0" u="none" strike="noStrike" cap="none" spc="0" dirty="0">
                <a:ln w="12700">
                  <a:solidFill>
                    <a:srgbClr val="70AD47"/>
                  </a:solidFill>
                </a:ln>
                <a:solidFill>
                  <a:srgbClr val="70AD47">
                    <a:lumMod val="60000"/>
                    <a:lumOff val="40000"/>
                  </a:srgbClr>
                </a:solidFill>
                <a:latin typeface="Calibri"/>
                <a:cs typeface="Arial"/>
              </a:rPr>
              <a:t>le </a:t>
            </a:r>
            <a:r>
              <a:rPr lang="fr-FR" sz="3600" b="1" dirty="0">
                <a:ln w="12700">
                  <a:solidFill>
                    <a:srgbClr val="70AD47"/>
                  </a:solidFill>
                </a:ln>
                <a:solidFill>
                  <a:srgbClr val="70AD47">
                    <a:lumMod val="60000"/>
                    <a:lumOff val="40000"/>
                  </a:srgbClr>
                </a:solidFill>
                <a:latin typeface="Calibri"/>
                <a:cs typeface="Arial"/>
              </a:rPr>
              <a:t>14</a:t>
            </a:r>
            <a:r>
              <a:rPr lang="fr-FR" sz="3600" b="1" i="0" u="none" strike="noStrike" cap="none" spc="0" dirty="0">
                <a:ln w="12700">
                  <a:solidFill>
                    <a:srgbClr val="70AD47"/>
                  </a:solidFill>
                </a:ln>
                <a:solidFill>
                  <a:srgbClr val="70AD47">
                    <a:lumMod val="60000"/>
                    <a:lumOff val="40000"/>
                  </a:srgbClr>
                </a:solidFill>
                <a:latin typeface="Calibri"/>
                <a:cs typeface="Arial"/>
              </a:rPr>
              <a:t> septembre </a:t>
            </a:r>
            <a:r>
              <a:rPr sz="3600" b="1" i="0" u="none" strike="noStrike" cap="none" spc="0" dirty="0">
                <a:ln w="12700">
                  <a:solidFill>
                    <a:srgbClr val="70AD47"/>
                  </a:solidFill>
                </a:ln>
                <a:solidFill>
                  <a:srgbClr val="70AD47">
                    <a:lumMod val="60000"/>
                    <a:lumOff val="40000"/>
                  </a:srgbClr>
                </a:solidFill>
                <a:latin typeface="Calibri"/>
                <a:cs typeface="Arial"/>
              </a:rPr>
              <a:t>202</a:t>
            </a:r>
            <a:r>
              <a:rPr lang="fr-FR" sz="3600" b="1" i="0" u="none" strike="noStrike" cap="none" spc="0" dirty="0">
                <a:ln w="12700">
                  <a:solidFill>
                    <a:srgbClr val="70AD47"/>
                  </a:solidFill>
                </a:ln>
                <a:solidFill>
                  <a:srgbClr val="70AD47">
                    <a:lumMod val="60000"/>
                    <a:lumOff val="40000"/>
                  </a:srgbClr>
                </a:solidFill>
                <a:latin typeface="Calibri"/>
                <a:cs typeface="Arial"/>
              </a:rPr>
              <a:t>3</a:t>
            </a:r>
            <a:endParaRPr sz="1800" b="0" i="0" u="none" strike="noStrike" cap="none" spc="0" dirty="0">
              <a:ln>
                <a:noFill/>
              </a:ln>
              <a:solidFill>
                <a:prstClr val="black"/>
              </a:solidFill>
              <a:latin typeface="Calibri"/>
              <a:cs typeface="Arial"/>
            </a:endParaRPr>
          </a:p>
        </p:txBody>
      </p:sp>
      <p:sp>
        <p:nvSpPr>
          <p:cNvPr id="7" name="Bulle narrative : ronde 7"/>
          <p:cNvSpPr/>
          <p:nvPr/>
        </p:nvSpPr>
        <p:spPr bwMode="auto">
          <a:xfrm>
            <a:off x="4212658" y="4451273"/>
            <a:ext cx="5569703" cy="1120366"/>
          </a:xfrm>
          <a:prstGeom prst="wedgeEllipseCallout">
            <a:avLst>
              <a:gd name="adj1" fmla="val -66887"/>
              <a:gd name="adj2" fmla="val 12526"/>
            </a:avLst>
          </a:prstGeom>
        </p:spPr>
        <p:style>
          <a:lnRef idx="1">
            <a:schemeClr val="accent6"/>
          </a:lnRef>
          <a:fillRef idx="2">
            <a:schemeClr val="accent6"/>
          </a:fillRef>
          <a:effectRef idx="1">
            <a:schemeClr val="accent6"/>
          </a:effectRef>
          <a:fontRef idx="minor">
            <a:schemeClr val="dk1"/>
          </a:fontRef>
        </p:style>
      </p:sp>
      <p:sp>
        <p:nvSpPr>
          <p:cNvPr id="8" name="ZoneTexte 8"/>
          <p:cNvSpPr txBox="1"/>
          <p:nvPr/>
        </p:nvSpPr>
        <p:spPr bwMode="auto">
          <a:xfrm>
            <a:off x="5015880" y="4667747"/>
            <a:ext cx="4244450" cy="640079"/>
          </a:xfrm>
          <a:prstGeom prst="rect">
            <a:avLst/>
          </a:prstGeom>
          <a:noFill/>
        </p:spPr>
        <p:txBody>
          <a:bodyPr vertOverflow="overflow" horzOverflow="clip" vert="horz" wrap="square" lIns="91440" tIns="45720" rIns="91440" bIns="45720" numCol="1" spcCol="0" rtlCol="0" fromWordArt="0" anchor="t" anchorCtr="0" forceAA="0" compatLnSpc="0">
            <a:noAutofit/>
          </a:bodyPr>
          <a:lstStyle/>
          <a:p>
            <a:pPr marL="0" marR="0" lvl="0" indent="0" algn="l" defTabSz="914400">
              <a:lnSpc>
                <a:spcPct val="100000"/>
              </a:lnSpc>
              <a:spcBef>
                <a:spcPts val="0"/>
              </a:spcBef>
              <a:spcAft>
                <a:spcPts val="0"/>
              </a:spcAft>
              <a:buClrTx/>
              <a:buSzTx/>
              <a:buFontTx/>
              <a:buNone/>
              <a:defRPr/>
            </a:pPr>
            <a:r>
              <a:rPr lang="fr-FR" sz="1800" b="0" i="0" u="none" strike="noStrike" cap="none" spc="0" dirty="0">
                <a:ln>
                  <a:noFill/>
                </a:ln>
                <a:solidFill>
                  <a:prstClr val="black"/>
                </a:solidFill>
                <a:latin typeface="Calibri"/>
                <a:cs typeface="Arial"/>
              </a:rPr>
              <a:t>N’oubliez pas d’adresser vos questions à </a:t>
            </a:r>
            <a:r>
              <a:rPr lang="fr-FR" sz="1800" b="0" i="0" u="sng" strike="noStrike" cap="none" spc="0" dirty="0">
                <a:ln>
                  <a:noFill/>
                </a:ln>
                <a:solidFill>
                  <a:srgbClr val="0563C1"/>
                </a:solidFill>
                <a:latin typeface="Calibri"/>
                <a:cs typeface="Arial"/>
                <a:hlinkClick r:id="rId3" tooltip="mailto:criv@esea-na.fr"/>
              </a:rPr>
              <a:t>criv@esea-na.fr</a:t>
            </a:r>
            <a:r>
              <a:rPr lang="fr-FR" sz="1800" b="0" i="0" u="none" strike="noStrike" cap="none" spc="0" dirty="0">
                <a:ln>
                  <a:noFill/>
                </a:ln>
                <a:solidFill>
                  <a:prstClr val="black"/>
                </a:solidFill>
                <a:latin typeface="Calibri"/>
                <a:cs typeface="Arial"/>
              </a:rPr>
              <a:t> avant la prochaine session.</a:t>
            </a:r>
            <a:endParaRPr sz="1800" b="0" i="0" u="none" strike="noStrike" cap="none" spc="0" dirty="0">
              <a:ln>
                <a:noFill/>
              </a:ln>
              <a:solidFill>
                <a:prstClr val="black"/>
              </a:solidFill>
              <a:latin typeface="Calibri"/>
              <a:cs typeface="Arial"/>
            </a:endParaRPr>
          </a:p>
        </p:txBody>
      </p:sp>
      <p:sp>
        <p:nvSpPr>
          <p:cNvPr id="9" name="ZoneTexte 2"/>
          <p:cNvSpPr txBox="1"/>
          <p:nvPr/>
        </p:nvSpPr>
        <p:spPr bwMode="auto">
          <a:xfrm>
            <a:off x="7680176" y="1268760"/>
            <a:ext cx="45719" cy="369332"/>
          </a:xfrm>
          <a:prstGeom prst="rect">
            <a:avLst/>
          </a:prstGeom>
          <a:noFill/>
        </p:spPr>
        <p:txBody>
          <a:bodyPr wrap="square" rtlCol="0">
            <a:spAutoFit/>
          </a:bodyPr>
          <a:lstStyle/>
          <a:p>
            <a:pPr marL="0" marR="0" lvl="0" indent="0" algn="l" defTabSz="914400">
              <a:lnSpc>
                <a:spcPct val="100000"/>
              </a:lnSpc>
              <a:spcBef>
                <a:spcPts val="0"/>
              </a:spcBef>
              <a:spcAft>
                <a:spcPts val="0"/>
              </a:spcAft>
              <a:buClrTx/>
              <a:buSzTx/>
              <a:buFontTx/>
              <a:buNone/>
              <a:defRPr/>
            </a:pPr>
            <a:endParaRPr lang="fr-FR" sz="1800" b="0" i="0" u="none" strike="noStrike" cap="none" spc="0">
              <a:ln>
                <a:noFill/>
              </a:ln>
              <a:solidFill>
                <a:prstClr val="black"/>
              </a:solidFill>
              <a:latin typeface="Calibri"/>
              <a:cs typeface="Arial"/>
            </a:endParaRPr>
          </a:p>
        </p:txBody>
      </p:sp>
      <p:grpSp>
        <p:nvGrpSpPr>
          <p:cNvPr id="10" name="Groupe 9"/>
          <p:cNvGrpSpPr/>
          <p:nvPr/>
        </p:nvGrpSpPr>
        <p:grpSpPr bwMode="auto">
          <a:xfrm>
            <a:off x="301386" y="705565"/>
            <a:ext cx="3360060" cy="2219379"/>
            <a:chOff x="7176120" y="476672"/>
            <a:chExt cx="3888432" cy="1529425"/>
          </a:xfrm>
        </p:grpSpPr>
        <p:sp>
          <p:nvSpPr>
            <p:cNvPr id="11" name="Parchemin : vertical 1"/>
            <p:cNvSpPr/>
            <p:nvPr/>
          </p:nvSpPr>
          <p:spPr bwMode="auto">
            <a:xfrm>
              <a:off x="7176120" y="476672"/>
              <a:ext cx="3888432" cy="1529425"/>
            </a:xfrm>
            <a:prstGeom prst="verticalScroll">
              <a:avLst>
                <a:gd name="adj" fmla="val 12500"/>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a:lnSpc>
                  <a:spcPct val="100000"/>
                </a:lnSpc>
                <a:spcBef>
                  <a:spcPts val="0"/>
                </a:spcBef>
                <a:spcAft>
                  <a:spcPts val="0"/>
                </a:spcAft>
                <a:buClrTx/>
                <a:buSzTx/>
                <a:buFontTx/>
                <a:buNone/>
                <a:defRPr/>
              </a:pPr>
              <a:endParaRPr lang="fr-FR" sz="1800" b="0" i="0" u="none" strike="noStrike" cap="none" spc="0">
                <a:ln>
                  <a:noFill/>
                </a:ln>
                <a:solidFill>
                  <a:prstClr val="black"/>
                </a:solidFill>
                <a:latin typeface="Calibri"/>
                <a:cs typeface="Arial"/>
              </a:endParaRPr>
            </a:p>
          </p:txBody>
        </p:sp>
        <p:sp>
          <p:nvSpPr>
            <p:cNvPr id="12" name="ZoneTexte 8"/>
            <p:cNvSpPr txBox="1"/>
            <p:nvPr/>
          </p:nvSpPr>
          <p:spPr bwMode="auto">
            <a:xfrm>
              <a:off x="7548762" y="805768"/>
              <a:ext cx="3258332" cy="986068"/>
            </a:xfrm>
            <a:prstGeom prst="rect">
              <a:avLst/>
            </a:prstGeom>
            <a:noFill/>
          </p:spPr>
          <p:txBody>
            <a:bodyPr wrap="square" rtlCol="0">
              <a:spAutoFit/>
            </a:bodyPr>
            <a:lstStyle/>
            <a:p>
              <a:pPr marL="0" marR="0" lvl="0" indent="0" algn="ctr" defTabSz="914400">
                <a:lnSpc>
                  <a:spcPct val="100000"/>
                </a:lnSpc>
                <a:spcBef>
                  <a:spcPts val="0"/>
                </a:spcBef>
                <a:spcAft>
                  <a:spcPts val="0"/>
                </a:spcAft>
                <a:buClrTx/>
                <a:buSzTx/>
                <a:buFontTx/>
                <a:buNone/>
                <a:defRPr/>
              </a:pPr>
              <a:r>
                <a:rPr lang="fr-FR" sz="1800" b="0" i="0" u="none" strike="noStrike" cap="none" spc="0" dirty="0">
                  <a:ln>
                    <a:noFill/>
                  </a:ln>
                  <a:solidFill>
                    <a:prstClr val="black"/>
                  </a:solidFill>
                  <a:latin typeface="Calibri"/>
                  <a:cs typeface="Arial"/>
                </a:rPr>
                <a:t>Retrouvez les supports des webinaires précédents </a:t>
              </a:r>
              <a:br>
                <a:rPr lang="fr-FR" sz="1800" b="0" i="0" u="none" strike="noStrike" cap="none" spc="0" dirty="0">
                  <a:ln>
                    <a:noFill/>
                  </a:ln>
                  <a:solidFill>
                    <a:prstClr val="black"/>
                  </a:solidFill>
                  <a:latin typeface="Calibri"/>
                  <a:cs typeface="Arial"/>
                </a:rPr>
              </a:br>
              <a:r>
                <a:rPr lang="fr-FR" sz="1800" b="0" i="0" u="none" strike="noStrike" cap="none" spc="0" dirty="0">
                  <a:ln>
                    <a:noFill/>
                  </a:ln>
                  <a:solidFill>
                    <a:prstClr val="black"/>
                  </a:solidFill>
                  <a:latin typeface="Calibri"/>
                  <a:cs typeface="Arial"/>
                </a:rPr>
                <a:t>sur la page </a:t>
              </a:r>
              <a:endParaRPr sz="1800" b="0" i="0" u="none" strike="noStrike" cap="none" spc="0" dirty="0">
                <a:ln>
                  <a:noFill/>
                </a:ln>
                <a:solidFill>
                  <a:prstClr val="black"/>
                </a:solidFill>
                <a:latin typeface="Calibri"/>
                <a:cs typeface="Arial"/>
              </a:endParaRPr>
            </a:p>
            <a:p>
              <a:pPr marL="0" marR="0" lvl="0" indent="0" algn="ctr" defTabSz="914400">
                <a:lnSpc>
                  <a:spcPct val="100000"/>
                </a:lnSpc>
                <a:spcBef>
                  <a:spcPts val="0"/>
                </a:spcBef>
                <a:spcAft>
                  <a:spcPts val="0"/>
                </a:spcAft>
                <a:buClrTx/>
                <a:buSzTx/>
                <a:buFontTx/>
                <a:buNone/>
                <a:defRPr/>
              </a:pPr>
              <a:r>
                <a:rPr lang="fr-FR" sz="1800" b="0" i="0" u="sng" strike="noStrike" cap="none" spc="0" dirty="0">
                  <a:ln>
                    <a:noFill/>
                  </a:ln>
                  <a:solidFill>
                    <a:prstClr val="black"/>
                  </a:solidFill>
                  <a:latin typeface="Calibri"/>
                  <a:cs typeface="Arial"/>
                  <a:hlinkClick r:id="rId4" tooltip="https://www.identito-na.fr/actions-communication"/>
                </a:rPr>
                <a:t>Actions de communication</a:t>
              </a:r>
              <a:r>
                <a:rPr lang="fr-FR" sz="1800" b="0" i="0" u="none" strike="noStrike" cap="none" spc="0" dirty="0">
                  <a:ln>
                    <a:noFill/>
                  </a:ln>
                  <a:solidFill>
                    <a:prstClr val="black"/>
                  </a:solidFill>
                  <a:latin typeface="Calibri"/>
                  <a:cs typeface="Arial"/>
                </a:rPr>
                <a:t> du site identito-na.fr</a:t>
              </a:r>
              <a:endParaRPr sz="1800" b="0" i="0" u="none" strike="noStrike" cap="none" spc="0" dirty="0">
                <a:ln>
                  <a:noFill/>
                </a:ln>
                <a:solidFill>
                  <a:prstClr val="black"/>
                </a:solidFill>
                <a:latin typeface="Calibri"/>
                <a:cs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Consignes générales</a:t>
            </a:r>
            <a:endParaRPr/>
          </a:p>
        </p:txBody>
      </p:sp>
      <p:sp>
        <p:nvSpPr>
          <p:cNvPr id="5" name="Espace réservé du contenu 2"/>
          <p:cNvSpPr>
            <a:spLocks noGrp="1"/>
          </p:cNvSpPr>
          <p:nvPr>
            <p:ph idx="1"/>
          </p:nvPr>
        </p:nvSpPr>
        <p:spPr bwMode="auto">
          <a:xfrm>
            <a:off x="838198" y="1587499"/>
            <a:ext cx="10946434" cy="4803774"/>
          </a:xfrm>
        </p:spPr>
        <p:txBody>
          <a:bodyPr/>
          <a:lstStyle/>
          <a:p>
            <a:pPr>
              <a:defRPr/>
            </a:pPr>
            <a:r>
              <a:rPr lang="fr-FR" dirty="0"/>
              <a:t>Garder les micros coupés (</a:t>
            </a:r>
            <a:r>
              <a:rPr lang="fr-FR" sz="2400" dirty="0"/>
              <a:t>ordinateur et/ou téléphone</a:t>
            </a:r>
            <a:r>
              <a:rPr lang="fr-FR" dirty="0"/>
              <a:t>) </a:t>
            </a:r>
            <a:endParaRPr dirty="0"/>
          </a:p>
          <a:p>
            <a:pPr>
              <a:defRPr/>
            </a:pPr>
            <a:r>
              <a:rPr lang="fr-FR" dirty="0"/>
              <a:t>Utiliser le Chat pour apporter des commentaires ou poser vos questions</a:t>
            </a:r>
            <a:endParaRPr dirty="0"/>
          </a:p>
          <a:p>
            <a:pPr>
              <a:defRPr/>
            </a:pPr>
            <a:r>
              <a:rPr lang="fr-FR" dirty="0"/>
              <a:t>La prise de parole sera possible sur invitation expresse à le faire</a:t>
            </a:r>
            <a:endParaRPr dirty="0"/>
          </a:p>
          <a:p>
            <a:pPr>
              <a:defRPr/>
            </a:pPr>
            <a:endParaRPr dirty="0"/>
          </a:p>
        </p:txBody>
      </p:sp>
      <p:sp>
        <p:nvSpPr>
          <p:cNvPr id="6" name="Espace réservé du numéro de diapositive 3"/>
          <p:cNvSpPr>
            <a:spLocks noGrp="1"/>
          </p:cNvSpPr>
          <p:nvPr>
            <p:ph type="sldNum" sz="quarter" idx="12"/>
          </p:nvPr>
        </p:nvSpPr>
        <p:spPr bwMode="auto"/>
        <p:txBody>
          <a:bodyPr/>
          <a:lstStyle/>
          <a:p>
            <a:pPr marL="0" marR="0" lvl="0" indent="0" algn="r" defTabSz="914400">
              <a:lnSpc>
                <a:spcPct val="100000"/>
              </a:lnSpc>
              <a:spcBef>
                <a:spcPts val="0"/>
              </a:spcBef>
              <a:spcAft>
                <a:spcPts val="0"/>
              </a:spcAft>
              <a:buClrTx/>
              <a:buSzTx/>
              <a:buFontTx/>
              <a:buNone/>
              <a:defRPr/>
            </a:pPr>
            <a:fld id="{74DCADC6-4AB5-3D4D-A621-3FDD7336022D}" type="slidenum">
              <a:rPr lang="fr-FR" sz="1050" b="0" i="0" u="none" strike="noStrike" cap="none" spc="0">
                <a:ln>
                  <a:noFill/>
                </a:ln>
                <a:solidFill>
                  <a:srgbClr val="00586A"/>
                </a:solidFill>
                <a:latin typeface="Calibri"/>
              </a:rPr>
              <a:t>2</a:t>
            </a:fld>
            <a:endParaRPr lang="fr-FR" sz="1050" b="0" i="0" u="none" strike="noStrike" cap="none" spc="0">
              <a:ln>
                <a:noFill/>
              </a:ln>
              <a:solidFill>
                <a:srgbClr val="00586A"/>
              </a:solidFill>
              <a:latin typeface="Calibri"/>
            </a:endParaRPr>
          </a:p>
        </p:txBody>
      </p:sp>
      <p:pic>
        <p:nvPicPr>
          <p:cNvPr id="7" name="Image 5" descr="Une image contenant personne, intérieur&#10;&#10;Description générée automatiquement"/>
          <p:cNvPicPr>
            <a:picLocks noChangeAspect="1"/>
          </p:cNvPicPr>
          <p:nvPr/>
        </p:nvPicPr>
        <p:blipFill>
          <a:blip r:embed="rId2"/>
          <a:stretch/>
        </p:blipFill>
        <p:spPr bwMode="auto">
          <a:xfrm>
            <a:off x="4223792" y="4141878"/>
            <a:ext cx="3449960" cy="200097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Gestion des traits</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Quelle conduite à tenir lorsqu’un usager présente un titre de séjour périmé et une carte d’identité portugaise sachant que le téléservice </a:t>
            </a:r>
            <a:r>
              <a:rPr lang="fr-FR" dirty="0" err="1"/>
              <a:t>INSi</a:t>
            </a:r>
            <a:r>
              <a:rPr lang="fr-FR" dirty="0"/>
              <a:t> renvoie l’identité correspondante au titre de séjour et que l’usager confirme qu’il y a une erreur sur sa CNI ?</a:t>
            </a:r>
          </a:p>
          <a:p>
            <a:pPr lvl="1" algn="just"/>
            <a:r>
              <a:rPr lang="fr-FR" dirty="0"/>
              <a:t>Pour rappel un document à haut niveau de confiance dont la date de validité est périmée, permet de valider l’identité numérique de l’usager</a:t>
            </a:r>
            <a:endParaRPr lang="fr-FR" b="1" dirty="0">
              <a:solidFill>
                <a:schemeClr val="accent6"/>
              </a:solidFill>
            </a:endParaRPr>
          </a:p>
          <a:p>
            <a:pPr lvl="1" algn="just"/>
            <a:r>
              <a:rPr lang="fr-FR" dirty="0"/>
              <a:t>Dans le cas cité, si l’usager confirme qu’il y a une erreur sur sa CNI, l’identité numérique peut être validée avec le titre de séjour, puis récupérée au niveau du téléservice </a:t>
            </a:r>
            <a:r>
              <a:rPr lang="fr-FR" dirty="0" err="1"/>
              <a:t>INSi</a:t>
            </a:r>
            <a:r>
              <a:rPr lang="fr-FR" dirty="0"/>
              <a:t> pour enfin la qualifier. </a:t>
            </a:r>
          </a:p>
          <a:p>
            <a:pPr lvl="1" algn="just"/>
            <a:r>
              <a:rPr lang="fr-FR" dirty="0"/>
              <a:t>Il faudra cependant sensibiliser l’usager pour qu’il fasse modifier sa CNI et qu’il présente toujours le même document.</a:t>
            </a:r>
          </a:p>
          <a:p>
            <a:pPr marL="355600" lvl="1" indent="0" algn="just">
              <a:buNone/>
            </a:pPr>
            <a:endParaRPr lang="fr-FR" dirty="0"/>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3</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341259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Gestion des traits</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fontScale="92500" lnSpcReduction="10000"/>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Exemple de discordance, remonté par un établissement, sur le lieu de naissance :</a:t>
            </a:r>
          </a:p>
          <a:p>
            <a:pPr marL="0" indent="0">
              <a:buNone/>
            </a:pPr>
            <a:endParaRPr lang="fr-FR" dirty="0"/>
          </a:p>
          <a:p>
            <a:pPr lvl="1" algn="just"/>
            <a:r>
              <a:rPr lang="fr-FR" dirty="0"/>
              <a:t>Patient ayant un matricule INS différent de son NIR personnel. La différence porte sur les 3 derniers chiffres du lieu de naissance :</a:t>
            </a:r>
          </a:p>
          <a:p>
            <a:pPr lvl="2" algn="just"/>
            <a:r>
              <a:rPr lang="fr-FR" sz="2000" dirty="0">
                <a:solidFill>
                  <a:schemeClr val="accent1">
                    <a:lumMod val="75000"/>
                  </a:schemeClr>
                </a:solidFill>
              </a:rPr>
              <a:t>NIR personnel code INSEE du lieu de naissance</a:t>
            </a:r>
            <a:r>
              <a:rPr lang="fr-FR" b="1" dirty="0">
                <a:solidFill>
                  <a:schemeClr val="accent6"/>
                </a:solidFill>
              </a:rPr>
              <a:t> 33 XXX</a:t>
            </a:r>
          </a:p>
          <a:p>
            <a:pPr lvl="2" algn="just"/>
            <a:r>
              <a:rPr lang="fr-FR" sz="2000" dirty="0">
                <a:solidFill>
                  <a:schemeClr val="accent1">
                    <a:lumMod val="75000"/>
                  </a:schemeClr>
                </a:solidFill>
              </a:rPr>
              <a:t>Matricule INS code INSEE du lieu de naissance </a:t>
            </a:r>
            <a:r>
              <a:rPr lang="fr-FR" b="1" dirty="0">
                <a:solidFill>
                  <a:schemeClr val="accent6"/>
                </a:solidFill>
              </a:rPr>
              <a:t>33 YYY</a:t>
            </a:r>
          </a:p>
          <a:p>
            <a:pPr lvl="1" algn="just"/>
            <a:r>
              <a:rPr lang="fr-FR" dirty="0"/>
              <a:t>A savoir que les usagers ayant un code officiel géographique de naissance différent de celui du matricule INS, peut s’expliquer par :</a:t>
            </a:r>
          </a:p>
          <a:p>
            <a:pPr lvl="2" algn="just"/>
            <a:r>
              <a:rPr lang="fr-FR" dirty="0"/>
              <a:t>Rattachement ou séparation de commune</a:t>
            </a:r>
          </a:p>
          <a:p>
            <a:pPr lvl="2" algn="just"/>
            <a:r>
              <a:rPr lang="fr-FR" dirty="0"/>
              <a:t>Indépendance d’un pays</a:t>
            </a:r>
          </a:p>
          <a:p>
            <a:pPr lvl="2" algn="just"/>
            <a:r>
              <a:rPr lang="fr-FR" dirty="0"/>
              <a:t>Né sous X.</a:t>
            </a:r>
          </a:p>
          <a:p>
            <a:pPr lvl="1" algn="just"/>
            <a:r>
              <a:rPr lang="fr-FR" dirty="0"/>
              <a:t>Cette différence ne doit pas empêcher la validation et la qualification de l’identité numérique dès lors que cette différence est explicable.</a:t>
            </a:r>
          </a:p>
          <a:p>
            <a:pPr marL="355600" lvl="1" indent="0" algn="just">
              <a:buNone/>
            </a:pPr>
            <a:r>
              <a:rPr lang="fr-FR" dirty="0">
                <a:solidFill>
                  <a:srgbClr val="FF0000"/>
                </a:solidFill>
              </a:rPr>
              <a:t>Point vigilance : si des erreurs de COG sont systématiquement constatées, il faut se rapprocher de son éditeur pour qu’il intègre l’historique des COG.</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4</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58416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Gestion des traits</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Exemple de situation remontée par un ES psychiatrique :</a:t>
            </a:r>
          </a:p>
          <a:p>
            <a:pPr lvl="1" algn="just"/>
            <a:r>
              <a:rPr lang="fr-FR" dirty="0"/>
              <a:t>Patient créé dans la base d'identités en genre "masculin" pour un suivi, puis arrêt de la prise en charge. Entre temps, ce patient change de sexe, (les papiers d'identité règlementaires sont actualisés en conséquence).</a:t>
            </a:r>
          </a:p>
          <a:p>
            <a:pPr lvl="1" algn="just"/>
            <a:r>
              <a:rPr lang="fr-FR" dirty="0"/>
              <a:t>Il se présente à nouveau dans l'établissement pour une reprise de suivi avec ses nouveaux papiers, </a:t>
            </a:r>
            <a:r>
              <a:rPr lang="fr-FR" b="1" dirty="0">
                <a:solidFill>
                  <a:srgbClr val="00B050"/>
                </a:solidFill>
              </a:rPr>
              <a:t>doit-on conserver le même dossier en modifiant le sexe ou doit-on en créer un nouveau ?</a:t>
            </a:r>
          </a:p>
          <a:p>
            <a:pPr lvl="1" algn="just"/>
            <a:r>
              <a:rPr lang="fr-FR" dirty="0"/>
              <a:t>Il faut absolument conserver le même dossier pour avoir l’historique de l’identité numérique et toutes les données de santé liées à cet usager. </a:t>
            </a:r>
          </a:p>
          <a:p>
            <a:pPr lvl="1" algn="just"/>
            <a:r>
              <a:rPr lang="fr-FR" dirty="0"/>
              <a:t>Si l’identité numérique avait été validée et qualifiée, il serait nécessaire de :</a:t>
            </a:r>
          </a:p>
          <a:p>
            <a:pPr lvl="2" algn="just"/>
            <a:r>
              <a:rPr lang="fr-FR" dirty="0"/>
              <a:t>valider l’identité avec les nouveaux documents</a:t>
            </a:r>
          </a:p>
          <a:p>
            <a:pPr lvl="2" algn="just"/>
            <a:r>
              <a:rPr lang="fr-FR" dirty="0"/>
              <a:t>refaire appel à l’opération de récupération du téléservice INSi pour qualifier cette identité</a:t>
            </a:r>
          </a:p>
          <a:p>
            <a:pPr lvl="1" algn="just">
              <a:buFont typeface="Arial" panose="020B0604020202020204" pitchFamily="34" charset="0"/>
              <a:buChar char="*"/>
            </a:pPr>
            <a:r>
              <a:rPr lang="fr-FR" dirty="0"/>
              <a:t>Prendre connaissance de la </a:t>
            </a:r>
            <a:r>
              <a:rPr lang="fr-FR" dirty="0">
                <a:hlinkClick r:id="rId2"/>
              </a:rPr>
              <a:t>FIP 14 sur la gestion de l’identité des usagers transgenres</a:t>
            </a:r>
            <a:r>
              <a:rPr lang="fr-FR" dirty="0"/>
              <a:t>.</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5</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3095846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197" y="1180561"/>
            <a:ext cx="10495644" cy="5416791"/>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Quelle est la conduite à tenir lorsque le téléservice </a:t>
            </a:r>
            <a:r>
              <a:rPr lang="fr-FR" dirty="0" err="1"/>
              <a:t>INSi</a:t>
            </a:r>
            <a:r>
              <a:rPr lang="fr-FR" dirty="0"/>
              <a:t> renvoie systématiquement pour un même usager le message « Identité non trouvée » ? </a:t>
            </a:r>
          </a:p>
          <a:p>
            <a:pPr lvl="1" algn="just"/>
            <a:r>
              <a:rPr lang="fr-FR" dirty="0"/>
              <a:t>Si le téléservice </a:t>
            </a:r>
            <a:r>
              <a:rPr lang="fr-FR" dirty="0" err="1"/>
              <a:t>INSi</a:t>
            </a:r>
            <a:r>
              <a:rPr lang="fr-FR" dirty="0"/>
              <a:t>, après plusieurs tentatives, renvoie toujours le même message « Identité non trouvée », il est possible de consulter le DMP de l’usager pour comparer les traits d’identité saisis localement et ceux enregistrés dans le DMP. Cette méthode est possible en back office que :</a:t>
            </a:r>
          </a:p>
          <a:p>
            <a:pPr lvl="2" algn="just"/>
            <a:r>
              <a:rPr lang="fr-FR" dirty="0"/>
              <a:t>Si l’usager dispose d’un DMP ouvert</a:t>
            </a:r>
          </a:p>
          <a:p>
            <a:pPr lvl="2" algn="just"/>
            <a:r>
              <a:rPr lang="fr-FR" dirty="0"/>
              <a:t>Si le professionnel a une </a:t>
            </a:r>
            <a:r>
              <a:rPr lang="fr-FR" dirty="0" err="1"/>
              <a:t>CPx</a:t>
            </a:r>
            <a:r>
              <a:rPr lang="fr-FR" dirty="0"/>
              <a:t> nominative  </a:t>
            </a:r>
          </a:p>
          <a:p>
            <a:pPr lvl="1" algn="just"/>
            <a:r>
              <a:rPr lang="fr-FR" dirty="0"/>
              <a:t>Lien permettant d’avoir accès au portail DMP : </a:t>
            </a:r>
            <a:r>
              <a:rPr lang="fr-FR" dirty="0">
                <a:hlinkClick r:id="rId2"/>
              </a:rPr>
              <a:t>https://www.dmp.fr/</a:t>
            </a:r>
            <a:endParaRPr lang="fr-FR" dirty="0"/>
          </a:p>
          <a:p>
            <a:pPr lvl="2" algn="just"/>
            <a:r>
              <a:rPr lang="fr-FR" dirty="0"/>
              <a:t>La recherche peut s’effectuer par traits d’identité ou avec le matricule INS</a:t>
            </a:r>
          </a:p>
          <a:p>
            <a:pPr lvl="1" algn="just"/>
            <a:r>
              <a:rPr lang="fr-FR" dirty="0"/>
              <a:t>Si la consultation des traits d’identité du DMP n’a pas permis de déterminer la source du message d’échec du téléservice </a:t>
            </a:r>
            <a:r>
              <a:rPr lang="fr-FR" dirty="0" err="1"/>
              <a:t>INSi</a:t>
            </a:r>
            <a:r>
              <a:rPr lang="fr-FR" dirty="0"/>
              <a:t>, un ticket devra être réalisé auprès du GIE Sesam Vitale </a:t>
            </a:r>
            <a:r>
              <a:rPr lang="fr-FR" dirty="0">
                <a:hlinkClick r:id="rId3"/>
              </a:rPr>
              <a:t>centre-de-service@sesam-vitale.fr</a:t>
            </a:r>
            <a:r>
              <a:rPr lang="fr-FR" dirty="0"/>
              <a:t> par la structure si elle dispose d’un compte industriel sinon par l’éditeur de la structure.</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6</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029645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197" y="1180561"/>
            <a:ext cx="10495644" cy="5416791"/>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dirty="0"/>
              <a:t>MAJ du TL </a:t>
            </a:r>
            <a:r>
              <a:rPr lang="fr-FR" dirty="0" err="1"/>
              <a:t>INSi</a:t>
            </a:r>
            <a:r>
              <a:rPr lang="fr-FR" dirty="0"/>
              <a:t> (17 avril/V6), qu’est-ce qui a changé ?</a:t>
            </a:r>
          </a:p>
          <a:p>
            <a:pPr marL="0" indent="0">
              <a:buNone/>
            </a:pPr>
            <a:endParaRPr lang="fr-FR" dirty="0"/>
          </a:p>
          <a:p>
            <a:pPr lvl="1" algn="just"/>
            <a:r>
              <a:rPr lang="fr-FR" dirty="0"/>
              <a:t>Contrôle supplémentaire sur le nom de naissance</a:t>
            </a:r>
          </a:p>
          <a:p>
            <a:pPr lvl="2" algn="just"/>
            <a:r>
              <a:rPr lang="fr-FR" dirty="0"/>
              <a:t>De façon stricte au caractère près</a:t>
            </a:r>
          </a:p>
          <a:p>
            <a:pPr lvl="2" algn="just"/>
            <a:endParaRPr lang="fr-FR" dirty="0"/>
          </a:p>
          <a:p>
            <a:pPr lvl="1" algn="just"/>
            <a:r>
              <a:rPr lang="fr-FR" dirty="0"/>
              <a:t>Peut engendrer des difficultés pour remonter les INS </a:t>
            </a:r>
            <a:r>
              <a:rPr lang="fr-FR" dirty="0">
                <a:sym typeface="Wingdings" panose="05000000000000000000" pitchFamily="2" charset="2"/>
              </a:rPr>
              <a:t></a:t>
            </a:r>
            <a:r>
              <a:rPr lang="fr-FR" dirty="0"/>
              <a:t> « aucune identité trouvée »</a:t>
            </a:r>
          </a:p>
          <a:p>
            <a:pPr lvl="2" algn="just"/>
            <a:r>
              <a:rPr lang="fr-FR" dirty="0"/>
              <a:t>Notamment pour les noms composés/à particule</a:t>
            </a:r>
          </a:p>
          <a:p>
            <a:pPr lvl="3" algn="just"/>
            <a:r>
              <a:rPr lang="fr-FR" dirty="0"/>
              <a:t>Tiret de naissance</a:t>
            </a:r>
          </a:p>
          <a:p>
            <a:pPr lvl="3" algn="just"/>
            <a:r>
              <a:rPr lang="fr-FR" dirty="0"/>
              <a:t>Apostrophe</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7</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91940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BB156FE-6557-0A9D-B62D-69DF9FBDE175}"/>
              </a:ext>
            </a:extLst>
          </p:cNvPr>
          <p:cNvSpPr>
            <a:spLocks noGrp="1"/>
          </p:cNvSpPr>
          <p:nvPr>
            <p:ph idx="1"/>
          </p:nvPr>
        </p:nvSpPr>
        <p:spPr>
          <a:xfrm>
            <a:off x="838200" y="1180562"/>
            <a:ext cx="10861121" cy="5344781"/>
          </a:xfrm>
        </p:spPr>
        <p:txBody>
          <a:bodyPr/>
          <a:lstStyle/>
          <a:p>
            <a:r>
              <a:rPr lang="fr-FR" sz="2400" dirty="0"/>
              <a:t>J'ai eu le cas d’une patiente avec la présence d'un tiret dans son nom de naissance. La patiente était inconnue au téléservice INS. En enlevant le tiret, le téléservice l'a bien retrouvée. </a:t>
            </a:r>
          </a:p>
          <a:p>
            <a:endParaRPr lang="fr-FR" dirty="0"/>
          </a:p>
          <a:p>
            <a:r>
              <a:rPr lang="fr-FR" sz="2000" dirty="0">
                <a:solidFill>
                  <a:schemeClr val="accent1">
                    <a:lumMod val="75000"/>
                  </a:schemeClr>
                </a:solidFill>
              </a:rPr>
              <a:t>Ceci est lié à la Mise à jour du TLS INSi (V6). </a:t>
            </a:r>
          </a:p>
          <a:p>
            <a:pPr marL="0" indent="0">
              <a:buNone/>
            </a:pPr>
            <a:endParaRPr lang="fr-FR" b="0" i="0" dirty="0">
              <a:solidFill>
                <a:srgbClr val="000000"/>
              </a:solidFill>
              <a:effectLst/>
              <a:latin typeface="calibri" panose="020F0502020204030204" pitchFamily="34" charset="0"/>
            </a:endParaRPr>
          </a:p>
          <a:p>
            <a:r>
              <a:rPr lang="fr-FR" sz="2400" dirty="0"/>
              <a:t>Que dois-je renseigner dans le champ « nom utilisé », le nom de naissance avec le tiret ou son nom d’usage qu’elle utilise au quotidien?</a:t>
            </a:r>
          </a:p>
          <a:p>
            <a:r>
              <a:rPr lang="fr-FR" sz="2000" dirty="0">
                <a:solidFill>
                  <a:schemeClr val="accent1">
                    <a:lumMod val="75000"/>
                  </a:schemeClr>
                </a:solidFill>
              </a:rPr>
              <a:t>Il ne faut pas considérer l’absence de tiret comme une discordance. Donc, il faut récupérer l’INS qui alimente les traits et renseigner son nom d’usage dans le champ « nom utilisé ».</a:t>
            </a:r>
            <a:endParaRPr lang="fr-FR" dirty="0"/>
          </a:p>
        </p:txBody>
      </p:sp>
      <p:sp>
        <p:nvSpPr>
          <p:cNvPr id="4" name="Espace réservé du numéro de diapositive 3">
            <a:extLst>
              <a:ext uri="{FF2B5EF4-FFF2-40B4-BE49-F238E27FC236}">
                <a16:creationId xmlns:a16="http://schemas.microsoft.com/office/drawing/2014/main" id="{4FF6FD69-3292-F3BC-8DFB-CBF0E6DABCDA}"/>
              </a:ext>
            </a:extLst>
          </p:cNvPr>
          <p:cNvSpPr>
            <a:spLocks noGrp="1"/>
          </p:cNvSpPr>
          <p:nvPr>
            <p:ph type="sldNum" sz="quarter" idx="12"/>
          </p:nvPr>
        </p:nvSpPr>
        <p:spPr/>
        <p:txBody>
          <a:bodyPr/>
          <a:lstStyle/>
          <a:p>
            <a:pPr>
              <a:defRPr/>
            </a:pPr>
            <a:fld id="{74DCADC6-4AB5-3D4D-A621-3FDD7336022D}" type="slidenum">
              <a:rPr lang="fr-FR" smtClean="0"/>
              <a:t>8</a:t>
            </a:fld>
            <a:endParaRPr lang="fr-FR"/>
          </a:p>
        </p:txBody>
      </p:sp>
      <p:sp>
        <p:nvSpPr>
          <p:cNvPr id="5" name="Title 1">
            <a:extLst>
              <a:ext uri="{FF2B5EF4-FFF2-40B4-BE49-F238E27FC236}">
                <a16:creationId xmlns:a16="http://schemas.microsoft.com/office/drawing/2014/main" id="{7106DB9F-474C-A8FD-9B6E-B0595D4FC067}"/>
              </a:ext>
            </a:extLst>
          </p:cNvPr>
          <p:cNvSpPr>
            <a:spLocks noGrp="1"/>
          </p:cNvSpPr>
          <p:nvPr>
            <p:ph type="title"/>
          </p:nvPr>
        </p:nvSpPr>
        <p:spPr bwMode="auto">
          <a:xfrm>
            <a:off x="838200" y="436563"/>
            <a:ext cx="10336213" cy="560387"/>
          </a:xfrm>
        </p:spPr>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Tree>
    <p:extLst>
      <p:ext uri="{BB962C8B-B14F-4D97-AF65-F5344CB8AC3E}">
        <p14:creationId xmlns:p14="http://schemas.microsoft.com/office/powerpoint/2010/main" val="487067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8197" y="412549"/>
            <a:ext cx="10336227" cy="560293"/>
          </a:xfrm>
        </p:spPr>
        <p:txBody>
          <a:bodyPr/>
          <a:lstStyle>
            <a:lvl1pPr>
              <a:defRPr sz="3200" b="0" i="0">
                <a:solidFill>
                  <a:srgbClr val="00586A"/>
                </a:solidFill>
                <a:latin typeface="Arial"/>
                <a:ea typeface="Arial"/>
                <a:cs typeface="Arial"/>
              </a:defRPr>
            </a:lvl1pPr>
          </a:lstStyle>
          <a:p>
            <a:pPr>
              <a:defRPr/>
            </a:pPr>
            <a:r>
              <a:rPr lang="fr-FR" dirty="0"/>
              <a:t>Téléservice </a:t>
            </a:r>
            <a:r>
              <a:rPr lang="fr-FR" dirty="0" err="1"/>
              <a:t>INSi</a:t>
            </a:r>
            <a:endParaRPr dirty="0"/>
          </a:p>
        </p:txBody>
      </p:sp>
      <p:sp>
        <p:nvSpPr>
          <p:cNvPr id="5" name="Content Placeholder 2"/>
          <p:cNvSpPr>
            <a:spLocks noGrp="1"/>
          </p:cNvSpPr>
          <p:nvPr>
            <p:ph idx="1"/>
          </p:nvPr>
        </p:nvSpPr>
        <p:spPr bwMode="auto">
          <a:xfrm>
            <a:off x="838197" y="1180561"/>
            <a:ext cx="10010332" cy="4984743"/>
          </a:xfrm>
        </p:spPr>
        <p:txBody>
          <a:bodyPr vertOverflow="overflow" horzOverflow="clip" vert="horz" wrap="square" lIns="91440" tIns="45720" rIns="91440" bIns="45720" numCol="1" spcCol="0" rtlCol="0" fromWordArt="0" anchor="t" anchorCtr="0" forceAA="0" compatLnSpc="0">
            <a:normAutofit/>
          </a:bodyPr>
          <a:lstStyle>
            <a:lvl1pPr marL="355599" indent="-355599">
              <a:buClr>
                <a:srgbClr val="379B6B"/>
              </a:buClr>
              <a:defRPr sz="2800" b="0" i="0">
                <a:solidFill>
                  <a:srgbClr val="379B6B"/>
                </a:solidFill>
                <a:latin typeface="Arial"/>
                <a:ea typeface="Arial"/>
                <a:cs typeface="Arial"/>
              </a:defRPr>
            </a:lvl1pPr>
            <a:lvl2pPr marL="630235" indent="-274635">
              <a:spcBef>
                <a:spcPts val="1197"/>
              </a:spcBef>
              <a:buClr>
                <a:srgbClr val="379B6B"/>
              </a:buClr>
              <a:defRPr sz="2000" b="0" i="0">
                <a:solidFill>
                  <a:schemeClr val="accent1">
                    <a:lumMod val="75000"/>
                  </a:schemeClr>
                </a:solidFill>
                <a:latin typeface="Arial"/>
                <a:ea typeface="Arial"/>
                <a:cs typeface="Arial"/>
              </a:defRPr>
            </a:lvl2pPr>
            <a:lvl3pPr marL="893763" indent="-263522">
              <a:buClr>
                <a:srgbClr val="379B6B"/>
              </a:buClr>
              <a:defRPr sz="1800" b="0" i="0">
                <a:solidFill>
                  <a:srgbClr val="0093AF"/>
                </a:solidFill>
                <a:latin typeface="Arial"/>
                <a:ea typeface="Arial"/>
                <a:cs typeface="Arial"/>
              </a:defRPr>
            </a:lvl3pPr>
            <a:lvl4pPr marL="1168398" indent="-274635">
              <a:buClr>
                <a:srgbClr val="379B6B"/>
              </a:buClr>
              <a:defRPr sz="1600" b="0" i="0">
                <a:solidFill>
                  <a:srgbClr val="0093AF"/>
                </a:solidFill>
                <a:latin typeface="Arial"/>
                <a:ea typeface="Arial"/>
                <a:cs typeface="Arial"/>
              </a:defRPr>
            </a:lvl4pPr>
            <a:lvl5pPr marL="1431922" indent="-263522">
              <a:buClr>
                <a:srgbClr val="379B6B"/>
              </a:buClr>
              <a:defRPr sz="1400" b="0" i="0">
                <a:solidFill>
                  <a:srgbClr val="0093AF"/>
                </a:solidFill>
                <a:latin typeface="Arial"/>
                <a:ea typeface="Arial"/>
                <a:cs typeface="Arial"/>
              </a:defRPr>
            </a:lvl5pPr>
          </a:lstStyle>
          <a:p>
            <a:r>
              <a:rPr lang="fr-FR" sz="2400" dirty="0"/>
              <a:t>Exemple de discordance, remonté par un établissement, sur le premier prénom :</a:t>
            </a:r>
          </a:p>
          <a:p>
            <a:pPr marL="0" indent="0">
              <a:buNone/>
            </a:pPr>
            <a:endParaRPr lang="fr-FR" sz="2400" dirty="0"/>
          </a:p>
          <a:p>
            <a:pPr lvl="1" algn="just"/>
            <a:r>
              <a:rPr lang="fr-FR" dirty="0"/>
              <a:t>Une patiente présente sa CNI au BE, les prénoms inscrits sont </a:t>
            </a:r>
            <a:r>
              <a:rPr lang="fr-FR" b="1" dirty="0">
                <a:solidFill>
                  <a:schemeClr val="accent6"/>
                </a:solidFill>
              </a:rPr>
              <a:t>Anne, Marie</a:t>
            </a:r>
          </a:p>
          <a:p>
            <a:pPr lvl="1" algn="just"/>
            <a:r>
              <a:rPr lang="fr-FR" dirty="0"/>
              <a:t>L’appel au téléservice </a:t>
            </a:r>
            <a:r>
              <a:rPr lang="fr-FR" dirty="0" err="1"/>
              <a:t>INSi</a:t>
            </a:r>
            <a:r>
              <a:rPr lang="fr-FR" dirty="0"/>
              <a:t> renvoie un prénom composé </a:t>
            </a:r>
            <a:r>
              <a:rPr lang="fr-FR" b="1" dirty="0">
                <a:solidFill>
                  <a:schemeClr val="accent6"/>
                </a:solidFill>
              </a:rPr>
              <a:t>Anne-Marie</a:t>
            </a:r>
          </a:p>
          <a:p>
            <a:pPr lvl="1" algn="just"/>
            <a:r>
              <a:rPr lang="fr-FR" dirty="0"/>
              <a:t>Après avoir interrogé la patiente, celle-ci confirme qu’il y a une erreur sur sa CNI. Cette identité numérique se verra attribuer le statut « Récupéré » mais en au cas elle ne pourra être validée et qualifiée tant que la patiente n’aura pas présenté sa nouvelle CNI.</a:t>
            </a:r>
          </a:p>
          <a:p>
            <a:pPr marL="355600" lvl="1" indent="0" algn="just">
              <a:buNone/>
            </a:pPr>
            <a:r>
              <a:rPr lang="fr-FR" dirty="0">
                <a:solidFill>
                  <a:srgbClr val="FF0000"/>
                </a:solidFill>
              </a:rPr>
              <a:t>Attention : point de vigilance lorsqu’il s’agit des mêmes prénoms séparés par une virgule, un trait d’union ou un espace entre le document à haut niveau de confiance et les traits d’identité issus du téléservice INSi, bien s’assurer auprès de l’usager quels sont ses prénoms.</a:t>
            </a:r>
          </a:p>
        </p:txBody>
      </p:sp>
      <p:sp>
        <p:nvSpPr>
          <p:cNvPr id="6" name="Slide Number Placeholder 5"/>
          <p:cNvSpPr>
            <a:spLocks noGrp="1"/>
          </p:cNvSpPr>
          <p:nvPr>
            <p:ph type="sldNum" sz="quarter" idx="12"/>
          </p:nvPr>
        </p:nvSpPr>
        <p:spPr bwMode="auto"/>
        <p:txBody>
          <a:bodyPr/>
          <a:lstStyle>
            <a:lvl1pPr>
              <a:defRPr sz="1050" b="0" i="0">
                <a:solidFill>
                  <a:srgbClr val="00586A"/>
                </a:solidFill>
                <a:latin typeface="+mn-lt"/>
                <a:ea typeface="Muller Thin"/>
                <a:cs typeface="Muller Thin"/>
              </a:defRPr>
            </a:lvl1pPr>
          </a:lstStyle>
          <a:p>
            <a:pPr marL="0" marR="0" lvl="0" indent="0" algn="r" defTabSz="914400">
              <a:lnSpc>
                <a:spcPct val="100000"/>
              </a:lnSpc>
              <a:spcBef>
                <a:spcPts val="0"/>
              </a:spcBef>
              <a:spcAft>
                <a:spcPts val="0"/>
              </a:spcAft>
              <a:buClrTx/>
              <a:buSzTx/>
              <a:buFontTx/>
              <a:buNone/>
              <a:defRPr/>
            </a:pPr>
            <a:fld id="{0AAFA593-AF8F-EC6A-D53F-EC57447F7DA5}" type="slidenum">
              <a:rPr lang="fr-FR" sz="1050" b="0" i="0" u="none" strike="noStrike" cap="none" spc="0">
                <a:ln>
                  <a:noFill/>
                </a:ln>
                <a:solidFill>
                  <a:srgbClr val="00586A"/>
                </a:solidFill>
                <a:latin typeface="Calibri"/>
              </a:rPr>
              <a:t>9</a:t>
            </a:fld>
            <a:endParaRPr lang="fr-FR" sz="1050" b="0" i="0" u="none" strike="noStrike" cap="none" spc="0">
              <a:ln>
                <a:noFill/>
              </a:ln>
              <a:solidFill>
                <a:srgbClr val="00586A"/>
              </a:solidFill>
              <a:latin typeface="Calibri"/>
            </a:endParaRPr>
          </a:p>
        </p:txBody>
      </p:sp>
    </p:spTree>
    <p:extLst>
      <p:ext uri="{BB962C8B-B14F-4D97-AF65-F5344CB8AC3E}">
        <p14:creationId xmlns:p14="http://schemas.microsoft.com/office/powerpoint/2010/main" val="146275010"/>
      </p:ext>
    </p:extLst>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1427</TotalTime>
  <Words>1505</Words>
  <Application>Microsoft Office PowerPoint</Application>
  <DocSecurity>0</DocSecurity>
  <PresentationFormat>Grand écran</PresentationFormat>
  <Paragraphs>130</Paragraphs>
  <Slides>18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18</vt:i4>
      </vt:variant>
    </vt:vector>
  </HeadingPairs>
  <TitlesOfParts>
    <vt:vector size="25" baseType="lpstr">
      <vt:lpstr>-apple-system</vt:lpstr>
      <vt:lpstr>Arial</vt:lpstr>
      <vt:lpstr>Arial</vt:lpstr>
      <vt:lpstr>calibri</vt:lpstr>
      <vt:lpstr>calibri</vt:lpstr>
      <vt:lpstr>Muller Thin</vt:lpstr>
      <vt:lpstr>1_Thème Office</vt:lpstr>
      <vt:lpstr>La CRIV répond à vos interrogations</vt:lpstr>
      <vt:lpstr>Consignes générales</vt:lpstr>
      <vt:lpstr>Gestion des traits</vt:lpstr>
      <vt:lpstr>Gestion des traits</vt:lpstr>
      <vt:lpstr>Gestion des traits</vt:lpstr>
      <vt:lpstr>Téléservice INSi</vt:lpstr>
      <vt:lpstr>Téléservice INSi</vt:lpstr>
      <vt:lpstr>Téléservice INSi</vt:lpstr>
      <vt:lpstr>Téléservice INSi</vt:lpstr>
      <vt:lpstr>Technique</vt:lpstr>
      <vt:lpstr>Alimentation du DMP</vt:lpstr>
      <vt:lpstr>Droits des usagers</vt:lpstr>
      <vt:lpstr>Droits des usagers</vt:lpstr>
      <vt:lpstr>Formation</vt:lpstr>
      <vt:lpstr>Temps d’échange</vt:lpstr>
      <vt:lpstr>Questions posées en séance</vt:lpstr>
      <vt:lpstr>Questions posées en séance</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Utilisateur de Microsoft Office</dc:creator>
  <cp:keywords/>
  <dc:description/>
  <cp:lastModifiedBy>Gaspard FOURCHARD</cp:lastModifiedBy>
  <cp:revision>741</cp:revision>
  <dcterms:created xsi:type="dcterms:W3CDTF">1900-01-01T00:00:00Z</dcterms:created>
  <dcterms:modified xsi:type="dcterms:W3CDTF">2023-05-11T13:12:00Z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2052-8.0.1</vt:lpwstr>
  </property>
</Properties>
</file>