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256" r:id="rId2"/>
    <p:sldId id="257" r:id="rId3"/>
    <p:sldId id="276" r:id="rId4"/>
    <p:sldId id="270" r:id="rId5"/>
    <p:sldId id="300" r:id="rId6"/>
    <p:sldId id="274" r:id="rId7"/>
    <p:sldId id="299" r:id="rId8"/>
    <p:sldId id="296" r:id="rId9"/>
    <p:sldId id="293" r:id="rId10"/>
    <p:sldId id="295" r:id="rId11"/>
    <p:sldId id="297" r:id="rId12"/>
    <p:sldId id="298" r:id="rId13"/>
    <p:sldId id="277" r:id="rId14"/>
    <p:sldId id="302" r:id="rId15"/>
    <p:sldId id="294" r:id="rId16"/>
    <p:sldId id="301" r:id="rId17"/>
    <p:sldId id="271" r:id="rId18"/>
    <p:sldId id="273" r:id="rId19"/>
    <p:sldId id="303" r:id="rId20"/>
    <p:sldId id="272" r:id="rId21"/>
  </p:sldIdLst>
  <p:sldSz cx="12192000" cy="6858000"/>
  <p:notesSz cx="12192000" cy="6858000"/>
  <p:defaultTextStyle>
    <a:defPPr>
      <a:defRPr lang="fr-FR"/>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43F3361-2049-048C-1DBF-846A1CF1DBEC}" name="365 Pro Plus" initials="3PP" userId="S::gr579@365proplus.site::cef47164-b5ac-44d4-b1f2-e48800760319" providerId="AD"/>
  <p188:author id="{FB011592-D187-E84E-4665-006C23D600F4}" name="gaspard.fourchard" initials="g" userId="gaspard.fourchard"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75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2B4FE63D-32BC-4EC1-84A6-BE384CC6DB9F}" type="datetimeFigureOut">
              <a:rPr lang="fr-FR" smtClean="0"/>
              <a:t>16/03/2023</a:t>
            </a:fld>
            <a:endParaRPr lang="fr-FR"/>
          </a:p>
        </p:txBody>
      </p:sp>
      <p:sp>
        <p:nvSpPr>
          <p:cNvPr id="4" name="Espace réservé de l'image des diapositives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F15FA550-C2E0-4A9D-8C72-F2D1F872095E}" type="slidenum">
              <a:rPr lang="fr-FR" smtClean="0"/>
              <a:t>‹N°›</a:t>
            </a:fld>
            <a:endParaRPr lang="fr-FR"/>
          </a:p>
        </p:txBody>
      </p:sp>
    </p:spTree>
    <p:extLst>
      <p:ext uri="{BB962C8B-B14F-4D97-AF65-F5344CB8AC3E}">
        <p14:creationId xmlns:p14="http://schemas.microsoft.com/office/powerpoint/2010/main" val="9057718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userDrawn="1">
  <p:cSld name="Diapositive de titre">
    <p:spTree>
      <p:nvGrpSpPr>
        <p:cNvPr id="1" name=""/>
        <p:cNvGrpSpPr/>
        <p:nvPr/>
      </p:nvGrpSpPr>
      <p:grpSpPr bwMode="auto">
        <a:xfrm>
          <a:off x="0" y="0"/>
          <a:ext cx="0" cy="0"/>
          <a:chOff x="0" y="0"/>
          <a:chExt cx="0" cy="0"/>
        </a:xfrm>
      </p:grpSpPr>
      <p:sp>
        <p:nvSpPr>
          <p:cNvPr id="4" name="Title 1"/>
          <p:cNvSpPr>
            <a:spLocks noGrp="1"/>
          </p:cNvSpPr>
          <p:nvPr>
            <p:ph type="ctrTitle"/>
          </p:nvPr>
        </p:nvSpPr>
        <p:spPr bwMode="auto">
          <a:xfrm>
            <a:off x="1255311" y="3490453"/>
            <a:ext cx="8854848" cy="997881"/>
          </a:xfrm>
          <a:prstGeom prst="rect">
            <a:avLst/>
          </a:prstGeom>
        </p:spPr>
        <p:txBody>
          <a:bodyPr anchor="b">
            <a:normAutofit/>
          </a:bodyPr>
          <a:lstStyle>
            <a:lvl1pPr algn="l">
              <a:defRPr sz="3600" b="1" i="0">
                <a:solidFill>
                  <a:srgbClr val="00586A"/>
                </a:solidFill>
                <a:latin typeface="Arial"/>
                <a:ea typeface="Arial"/>
                <a:cs typeface="Arial"/>
              </a:defRPr>
            </a:lvl1pPr>
          </a:lstStyle>
          <a:p>
            <a:pPr>
              <a:defRPr/>
            </a:pPr>
            <a:r>
              <a:rPr lang="fr-FR"/>
              <a:t>Cliquez et modifiez le titre</a:t>
            </a:r>
            <a:endParaRPr lang="en-US"/>
          </a:p>
        </p:txBody>
      </p:sp>
      <p:sp>
        <p:nvSpPr>
          <p:cNvPr id="5" name="Subtitle 2"/>
          <p:cNvSpPr>
            <a:spLocks noGrp="1"/>
          </p:cNvSpPr>
          <p:nvPr>
            <p:ph type="subTitle" idx="1"/>
          </p:nvPr>
        </p:nvSpPr>
        <p:spPr bwMode="auto">
          <a:xfrm>
            <a:off x="1268094" y="4861548"/>
            <a:ext cx="8842065" cy="777252"/>
          </a:xfrm>
        </p:spPr>
        <p:txBody>
          <a:bodyPr>
            <a:normAutofit/>
          </a:bodyPr>
          <a:lstStyle>
            <a:lvl1pPr marL="0" indent="0" algn="l">
              <a:buNone/>
              <a:defRPr sz="2000" b="0" i="0">
                <a:solidFill>
                  <a:srgbClr val="6CB744"/>
                </a:solidFill>
                <a:latin typeface="Arial"/>
                <a:ea typeface="Arial"/>
                <a:cs typeface="Aria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defRPr/>
            </a:pPr>
            <a:r>
              <a:rPr lang="fr-FR"/>
              <a:t>Cliquez pour modifier le style des sous-titres du masque</a:t>
            </a:r>
            <a:endParaRPr lang="en-US"/>
          </a:p>
        </p:txBody>
      </p:sp>
      <p:sp>
        <p:nvSpPr>
          <p:cNvPr id="6" name="Connecteur droit 9"/>
          <p:cNvSpPr/>
          <p:nvPr userDrawn="1"/>
        </p:nvSpPr>
        <p:spPr bwMode="auto">
          <a:xfrm flipH="1" flipV="1">
            <a:off x="492678" y="3176548"/>
            <a:ext cx="1" cy="1898073"/>
          </a:xfrm>
          <a:prstGeom prst="line">
            <a:avLst/>
          </a:prstGeom>
          <a:ln w="38100">
            <a:gradFill>
              <a:gsLst>
                <a:gs pos="0">
                  <a:srgbClr val="1F114D"/>
                </a:gs>
                <a:gs pos="51000">
                  <a:srgbClr val="009EE3"/>
                </a:gs>
                <a:gs pos="100000">
                  <a:schemeClr val="bg1"/>
                </a:gs>
              </a:gsLst>
              <a:path path="circle"/>
            </a:gradFill>
            <a:miter/>
          </a:ln>
        </p:spPr>
        <p:txBody>
          <a:bodyPr lIns="45719" rIns="45719"/>
          <a:lstStyle/>
          <a:p>
            <a:pPr>
              <a:defRPr/>
            </a:pPr>
            <a:endParaRPr sz="1800"/>
          </a:p>
        </p:txBody>
      </p:sp>
      <p:sp>
        <p:nvSpPr>
          <p:cNvPr id="7" name="Connecteur droit 9"/>
          <p:cNvSpPr/>
          <p:nvPr userDrawn="1"/>
        </p:nvSpPr>
        <p:spPr bwMode="auto">
          <a:xfrm flipH="1" flipV="1">
            <a:off x="314958" y="3706723"/>
            <a:ext cx="1" cy="1898073"/>
          </a:xfrm>
          <a:prstGeom prst="line">
            <a:avLst/>
          </a:prstGeom>
          <a:ln w="38100">
            <a:gradFill>
              <a:gsLst>
                <a:gs pos="0">
                  <a:srgbClr val="1F114D"/>
                </a:gs>
                <a:gs pos="51000">
                  <a:srgbClr val="009EE3"/>
                </a:gs>
                <a:gs pos="100000">
                  <a:schemeClr val="bg1"/>
                </a:gs>
              </a:gsLst>
              <a:path path="circle"/>
            </a:gradFill>
            <a:miter/>
          </a:ln>
        </p:spPr>
        <p:txBody>
          <a:bodyPr lIns="45719" rIns="45719"/>
          <a:lstStyle/>
          <a:p>
            <a:pPr>
              <a:defRPr/>
            </a:pPr>
            <a:endParaRPr sz="1800"/>
          </a:p>
        </p:txBody>
      </p:sp>
      <p:pic>
        <p:nvPicPr>
          <p:cNvPr id="8" name="Image 7" descr="Une image contenant texte&#10;&#10;Description générée automatiquement"/>
          <p:cNvPicPr>
            <a:picLocks noChangeAspect="1"/>
          </p:cNvPicPr>
          <p:nvPr userDrawn="1"/>
        </p:nvPicPr>
        <p:blipFill>
          <a:blip r:embed="rId2"/>
          <a:stretch/>
        </p:blipFill>
        <p:spPr bwMode="auto">
          <a:xfrm>
            <a:off x="4635943" y="507388"/>
            <a:ext cx="2044578" cy="2521562"/>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showMasterPhAnim="0" type="obj" preserve="1" userDrawn="1">
  <p:cSld name="Titre et contenu">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838200" y="436286"/>
            <a:ext cx="10336227" cy="560293"/>
          </a:xfrm>
          <a:prstGeom prst="rect">
            <a:avLst/>
          </a:prstGeom>
        </p:spPr>
        <p:txBody>
          <a:bodyPr>
            <a:noAutofit/>
          </a:bodyPr>
          <a:lstStyle>
            <a:lvl1pPr>
              <a:defRPr sz="3200" b="0" i="0">
                <a:solidFill>
                  <a:srgbClr val="00586A"/>
                </a:solidFill>
                <a:latin typeface="Arial"/>
                <a:ea typeface="Arial"/>
                <a:cs typeface="Arial"/>
              </a:defRPr>
            </a:lvl1pPr>
          </a:lstStyle>
          <a:p>
            <a:pPr>
              <a:defRPr/>
            </a:pPr>
            <a:r>
              <a:rPr lang="fr-FR"/>
              <a:t>Cliquez et modifiez le titre</a:t>
            </a:r>
            <a:endParaRPr lang="en-US"/>
          </a:p>
        </p:txBody>
      </p:sp>
      <p:sp>
        <p:nvSpPr>
          <p:cNvPr id="5" name="Content Placeholder 2"/>
          <p:cNvSpPr>
            <a:spLocks noGrp="1"/>
          </p:cNvSpPr>
          <p:nvPr>
            <p:ph idx="1"/>
          </p:nvPr>
        </p:nvSpPr>
        <p:spPr bwMode="auto">
          <a:xfrm>
            <a:off x="838200" y="1180563"/>
            <a:ext cx="10861121" cy="5210712"/>
          </a:xfrm>
        </p:spPr>
        <p:txBody>
          <a:bodyPr>
            <a:normAutofit/>
          </a:bodyPr>
          <a:lstStyle>
            <a:lvl1pPr marL="355600" indent="-355600">
              <a:buClr>
                <a:srgbClr val="379B6B"/>
              </a:buClr>
              <a:defRPr sz="2800" b="0" i="0">
                <a:solidFill>
                  <a:srgbClr val="379B6B"/>
                </a:solidFill>
                <a:latin typeface="Arial"/>
                <a:ea typeface="Arial"/>
                <a:cs typeface="Arial"/>
              </a:defRPr>
            </a:lvl1pPr>
            <a:lvl2pPr marL="630238" indent="-274638">
              <a:spcBef>
                <a:spcPts val="1200"/>
              </a:spcBef>
              <a:buClr>
                <a:srgbClr val="379B6B"/>
              </a:buClr>
              <a:defRPr sz="2000" b="0" i="0">
                <a:solidFill>
                  <a:schemeClr val="accent1">
                    <a:lumMod val="75000"/>
                  </a:schemeClr>
                </a:solidFill>
                <a:latin typeface="Arial"/>
                <a:ea typeface="Arial"/>
                <a:cs typeface="Arial"/>
              </a:defRPr>
            </a:lvl2pPr>
            <a:lvl3pPr marL="893763" indent="-263525">
              <a:buClr>
                <a:srgbClr val="379B6B"/>
              </a:buClr>
              <a:defRPr sz="1800" b="0" i="0">
                <a:solidFill>
                  <a:srgbClr val="0093AF"/>
                </a:solidFill>
                <a:latin typeface="Arial"/>
                <a:ea typeface="Arial"/>
                <a:cs typeface="Arial"/>
              </a:defRPr>
            </a:lvl3pPr>
            <a:lvl4pPr marL="1168400" indent="-274638">
              <a:buClr>
                <a:srgbClr val="379B6B"/>
              </a:buClr>
              <a:defRPr sz="1600" b="0" i="0">
                <a:solidFill>
                  <a:srgbClr val="0093AF"/>
                </a:solidFill>
                <a:latin typeface="Arial"/>
                <a:ea typeface="Arial"/>
                <a:cs typeface="Arial"/>
              </a:defRPr>
            </a:lvl4pPr>
            <a:lvl5pPr marL="1431925" indent="-263525">
              <a:buClr>
                <a:srgbClr val="379B6B"/>
              </a:buClr>
              <a:defRPr sz="1400" b="0" i="0">
                <a:solidFill>
                  <a:srgbClr val="0093AF"/>
                </a:solidFill>
                <a:latin typeface="Arial"/>
                <a:ea typeface="Arial"/>
                <a:cs typeface="Arial"/>
              </a:defRPr>
            </a:lvl5pPr>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6" name="Slide Number Placeholder 5"/>
          <p:cNvSpPr>
            <a:spLocks noGrp="1"/>
          </p:cNvSpPr>
          <p:nvPr>
            <p:ph type="sldNum" sz="quarter" idx="12"/>
          </p:nvPr>
        </p:nvSpPr>
        <p:spPr bwMode="auto">
          <a:xfrm>
            <a:off x="11333841" y="6391275"/>
            <a:ext cx="667659" cy="308406"/>
          </a:xfrm>
        </p:spPr>
        <p:txBody>
          <a:bodyPr/>
          <a:lstStyle>
            <a:lvl1pPr>
              <a:defRPr sz="1050" b="0" i="0">
                <a:solidFill>
                  <a:srgbClr val="00586A"/>
                </a:solidFill>
                <a:latin typeface="+mn-lt"/>
                <a:ea typeface="Muller Thin"/>
                <a:cs typeface="Muller Thin"/>
              </a:defRPr>
            </a:lvl1pPr>
          </a:lstStyle>
          <a:p>
            <a:pPr>
              <a:defRPr/>
            </a:pPr>
            <a:fld id="{74DCADC6-4AB5-3D4D-A621-3FDD7336022D}" type="slidenum">
              <a:rPr lang="fr-FR"/>
              <a:t>‹N°›</a:t>
            </a:fld>
            <a:endParaRPr lang="fr-FR"/>
          </a:p>
        </p:txBody>
      </p:sp>
      <p:sp>
        <p:nvSpPr>
          <p:cNvPr id="7" name="Connecteur droit 9"/>
          <p:cNvSpPr/>
          <p:nvPr userDrawn="1"/>
        </p:nvSpPr>
        <p:spPr bwMode="auto">
          <a:xfrm flipH="1">
            <a:off x="551542" y="996579"/>
            <a:ext cx="10622881" cy="91992"/>
          </a:xfrm>
          <a:prstGeom prst="line">
            <a:avLst/>
          </a:prstGeom>
          <a:ln w="38100">
            <a:gradFill>
              <a:gsLst>
                <a:gs pos="59000">
                  <a:srgbClr val="6CB744"/>
                </a:gs>
                <a:gs pos="90000">
                  <a:schemeClr val="bg1"/>
                </a:gs>
              </a:gsLst>
              <a:path path="circle"/>
            </a:gradFill>
            <a:miter/>
          </a:ln>
        </p:spPr>
        <p:txBody>
          <a:bodyPr lIns="45719" rIns="45719"/>
          <a:lstStyle/>
          <a:p>
            <a:pPr>
              <a:defRPr/>
            </a:pPr>
            <a:endParaRPr sz="1800"/>
          </a:p>
        </p:txBody>
      </p:sp>
      <p:sp>
        <p:nvSpPr>
          <p:cNvPr id="8" name="Connecteur droit 9"/>
          <p:cNvSpPr/>
          <p:nvPr userDrawn="1"/>
        </p:nvSpPr>
        <p:spPr bwMode="auto">
          <a:xfrm flipH="1" flipV="1">
            <a:off x="492678" y="3176548"/>
            <a:ext cx="1" cy="1898073"/>
          </a:xfrm>
          <a:prstGeom prst="line">
            <a:avLst/>
          </a:prstGeom>
          <a:ln w="38100">
            <a:gradFill>
              <a:gsLst>
                <a:gs pos="0">
                  <a:srgbClr val="1F114D"/>
                </a:gs>
                <a:gs pos="51000">
                  <a:srgbClr val="009EE3"/>
                </a:gs>
                <a:gs pos="100000">
                  <a:schemeClr val="bg1"/>
                </a:gs>
              </a:gsLst>
              <a:path path="circle"/>
            </a:gradFill>
            <a:miter/>
          </a:ln>
        </p:spPr>
        <p:txBody>
          <a:bodyPr lIns="45719" rIns="45719"/>
          <a:lstStyle/>
          <a:p>
            <a:pPr>
              <a:defRPr/>
            </a:pPr>
            <a:endParaRPr sz="1800"/>
          </a:p>
        </p:txBody>
      </p:sp>
      <p:sp>
        <p:nvSpPr>
          <p:cNvPr id="9" name="Connecteur droit 9"/>
          <p:cNvSpPr/>
          <p:nvPr userDrawn="1"/>
        </p:nvSpPr>
        <p:spPr bwMode="auto">
          <a:xfrm flipH="1" flipV="1">
            <a:off x="314958" y="3706723"/>
            <a:ext cx="1" cy="1898073"/>
          </a:xfrm>
          <a:prstGeom prst="line">
            <a:avLst/>
          </a:prstGeom>
          <a:ln w="38100">
            <a:gradFill>
              <a:gsLst>
                <a:gs pos="0">
                  <a:srgbClr val="1F114D"/>
                </a:gs>
                <a:gs pos="51000">
                  <a:srgbClr val="009EE3"/>
                </a:gs>
                <a:gs pos="100000">
                  <a:schemeClr val="bg1"/>
                </a:gs>
              </a:gsLst>
              <a:path path="circle"/>
            </a:gradFill>
            <a:miter/>
          </a:ln>
        </p:spPr>
        <p:txBody>
          <a:bodyPr lIns="45719" rIns="45719"/>
          <a:lstStyle/>
          <a:p>
            <a:pPr>
              <a:defRPr/>
            </a:pPr>
            <a:endParaRPr sz="180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preserve="1" userDrawn="1">
  <p:cSld name="En-tête de section_visuel 12">
    <p:spTree>
      <p:nvGrpSpPr>
        <p:cNvPr id="1" name=""/>
        <p:cNvGrpSpPr/>
        <p:nvPr/>
      </p:nvGrpSpPr>
      <p:grpSpPr bwMode="auto">
        <a:xfrm>
          <a:off x="0" y="0"/>
          <a:ext cx="0" cy="0"/>
          <a:chOff x="0" y="0"/>
          <a:chExt cx="0" cy="0"/>
        </a:xfrm>
      </p:grpSpPr>
      <p:sp>
        <p:nvSpPr>
          <p:cNvPr id="4" name="Text Placeholder 2"/>
          <p:cNvSpPr>
            <a:spLocks noGrp="1"/>
          </p:cNvSpPr>
          <p:nvPr>
            <p:ph type="body" idx="1"/>
          </p:nvPr>
        </p:nvSpPr>
        <p:spPr bwMode="auto">
          <a:xfrm>
            <a:off x="1317823" y="4632607"/>
            <a:ext cx="8578652" cy="1500187"/>
          </a:xfrm>
        </p:spPr>
        <p:txBody>
          <a:bodyPr>
            <a:normAutofit/>
          </a:bodyPr>
          <a:lstStyle>
            <a:lvl1pPr marL="0" indent="0">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defRPr/>
            </a:pPr>
            <a:r>
              <a:rPr lang="fr-FR"/>
              <a:t>Cliquez pour modifier les styles du texte du masque</a:t>
            </a:r>
            <a:endParaRPr/>
          </a:p>
        </p:txBody>
      </p:sp>
      <p:sp>
        <p:nvSpPr>
          <p:cNvPr id="5" name="Title 1"/>
          <p:cNvSpPr>
            <a:spLocks noGrp="1"/>
          </p:cNvSpPr>
          <p:nvPr>
            <p:ph type="title"/>
          </p:nvPr>
        </p:nvSpPr>
        <p:spPr bwMode="auto">
          <a:xfrm>
            <a:off x="1219782" y="3282389"/>
            <a:ext cx="8662510" cy="1096123"/>
          </a:xfrm>
          <a:prstGeom prst="rect">
            <a:avLst/>
          </a:prstGeom>
        </p:spPr>
        <p:txBody>
          <a:bodyPr anchor="b">
            <a:normAutofit/>
          </a:bodyPr>
          <a:lstStyle>
            <a:lvl1pPr>
              <a:defRPr sz="3200">
                <a:solidFill>
                  <a:srgbClr val="0093AF"/>
                </a:solidFill>
              </a:defRPr>
            </a:lvl1pPr>
          </a:lstStyle>
          <a:p>
            <a:pPr>
              <a:defRPr/>
            </a:pPr>
            <a:r>
              <a:rPr lang="fr-FR"/>
              <a:t>Cliquez et modifiez le titre</a:t>
            </a:r>
            <a:endParaRPr lang="en-US"/>
          </a:p>
        </p:txBody>
      </p:sp>
      <p:cxnSp>
        <p:nvCxnSpPr>
          <p:cNvPr id="6" name="Connecteur droit 13"/>
          <p:cNvCxnSpPr>
            <a:cxnSpLocks/>
          </p:cNvCxnSpPr>
          <p:nvPr userDrawn="1"/>
        </p:nvCxnSpPr>
        <p:spPr bwMode="auto">
          <a:xfrm>
            <a:off x="1108944" y="3206208"/>
            <a:ext cx="0" cy="1350219"/>
          </a:xfrm>
          <a:prstGeom prst="line">
            <a:avLst/>
          </a:prstGeom>
          <a:ln w="38100">
            <a:gradFill>
              <a:gsLst>
                <a:gs pos="22000">
                  <a:srgbClr val="00586A"/>
                </a:gs>
                <a:gs pos="82000">
                  <a:schemeClr val="bg1"/>
                </a:gs>
              </a:gsLst>
              <a:lin ang="5400000" scaled="1"/>
            </a:gradFill>
          </a:ln>
        </p:spPr>
        <p:style>
          <a:lnRef idx="1">
            <a:schemeClr val="accent1"/>
          </a:lnRef>
          <a:fillRef idx="0">
            <a:schemeClr val="accent1"/>
          </a:fillRef>
          <a:effectRef idx="0">
            <a:schemeClr val="accent1"/>
          </a:effectRef>
          <a:fontRef idx="minor">
            <a:schemeClr val="tx1"/>
          </a:fontRef>
        </p:style>
      </p:cxnSp>
      <p:sp>
        <p:nvSpPr>
          <p:cNvPr id="7" name="Connecteur droit 9"/>
          <p:cNvSpPr/>
          <p:nvPr userDrawn="1"/>
        </p:nvSpPr>
        <p:spPr bwMode="auto">
          <a:xfrm flipV="1">
            <a:off x="1134345" y="3190332"/>
            <a:ext cx="1303041" cy="0"/>
          </a:xfrm>
          <a:prstGeom prst="line">
            <a:avLst/>
          </a:prstGeom>
          <a:ln w="38100">
            <a:gradFill>
              <a:gsLst>
                <a:gs pos="42000">
                  <a:srgbClr val="6CB744"/>
                </a:gs>
                <a:gs pos="100000">
                  <a:schemeClr val="bg1"/>
                </a:gs>
              </a:gsLst>
              <a:path path="circle"/>
            </a:gradFill>
            <a:miter/>
          </a:ln>
        </p:spPr>
        <p:txBody>
          <a:bodyPr lIns="45719" rIns="45719"/>
          <a:lstStyle/>
          <a:p>
            <a:pPr>
              <a:defRPr/>
            </a:pPr>
            <a:endParaRPr sz="1800"/>
          </a:p>
        </p:txBody>
      </p:sp>
      <p:sp>
        <p:nvSpPr>
          <p:cNvPr id="8" name="Connecteur droit 9"/>
          <p:cNvSpPr/>
          <p:nvPr userDrawn="1"/>
        </p:nvSpPr>
        <p:spPr bwMode="auto">
          <a:xfrm flipH="1" flipV="1">
            <a:off x="492678" y="3176548"/>
            <a:ext cx="1" cy="1898073"/>
          </a:xfrm>
          <a:prstGeom prst="line">
            <a:avLst/>
          </a:prstGeom>
          <a:ln w="38100">
            <a:gradFill>
              <a:gsLst>
                <a:gs pos="0">
                  <a:srgbClr val="1F114D"/>
                </a:gs>
                <a:gs pos="51000">
                  <a:srgbClr val="009EE3"/>
                </a:gs>
                <a:gs pos="100000">
                  <a:schemeClr val="bg1"/>
                </a:gs>
              </a:gsLst>
              <a:path path="circle"/>
            </a:gradFill>
            <a:miter/>
          </a:ln>
        </p:spPr>
        <p:txBody>
          <a:bodyPr lIns="45719" rIns="45719"/>
          <a:lstStyle/>
          <a:p>
            <a:pPr>
              <a:defRPr/>
            </a:pPr>
            <a:endParaRPr sz="1800"/>
          </a:p>
        </p:txBody>
      </p:sp>
      <p:sp>
        <p:nvSpPr>
          <p:cNvPr id="9" name="Connecteur droit 9"/>
          <p:cNvSpPr/>
          <p:nvPr userDrawn="1"/>
        </p:nvSpPr>
        <p:spPr bwMode="auto">
          <a:xfrm flipH="1" flipV="1">
            <a:off x="314958" y="3706723"/>
            <a:ext cx="1" cy="1898073"/>
          </a:xfrm>
          <a:prstGeom prst="line">
            <a:avLst/>
          </a:prstGeom>
          <a:ln w="38100">
            <a:gradFill>
              <a:gsLst>
                <a:gs pos="0">
                  <a:srgbClr val="1F114D"/>
                </a:gs>
                <a:gs pos="51000">
                  <a:srgbClr val="009EE3"/>
                </a:gs>
                <a:gs pos="100000">
                  <a:schemeClr val="bg1"/>
                </a:gs>
              </a:gsLst>
              <a:path path="circle"/>
            </a:gradFill>
            <a:miter/>
          </a:ln>
        </p:spPr>
        <p:txBody>
          <a:bodyPr lIns="45719" rIns="45719"/>
          <a:lstStyle/>
          <a:p>
            <a:pPr>
              <a:defRPr/>
            </a:pPr>
            <a:endParaRPr sz="1800"/>
          </a:p>
        </p:txBody>
      </p:sp>
      <p:pic>
        <p:nvPicPr>
          <p:cNvPr id="10" name="Image 8" descr="Une image contenant texte&#10;&#10;Description générée automatiquement"/>
          <p:cNvPicPr>
            <a:picLocks noChangeAspect="1"/>
          </p:cNvPicPr>
          <p:nvPr userDrawn="1"/>
        </p:nvPicPr>
        <p:blipFill>
          <a:blip r:embed="rId2"/>
          <a:stretch/>
        </p:blipFill>
        <p:spPr bwMode="auto">
          <a:xfrm>
            <a:off x="4635943" y="507388"/>
            <a:ext cx="2044578" cy="2521562"/>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showMasterPhAnim="0" type="twoObj" preserve="1" userDrawn="1">
  <p:cSld name="Deux contenus">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838200" y="449551"/>
            <a:ext cx="10515600" cy="464104"/>
          </a:xfrm>
          <a:prstGeom prst="rect">
            <a:avLst/>
          </a:prstGeom>
        </p:spPr>
        <p:txBody>
          <a:bodyPr>
            <a:noAutofit/>
          </a:bodyPr>
          <a:lstStyle>
            <a:lvl1pPr>
              <a:defRPr sz="3600"/>
            </a:lvl1pPr>
          </a:lstStyle>
          <a:p>
            <a:pPr>
              <a:defRPr/>
            </a:pPr>
            <a:r>
              <a:rPr lang="fr-FR"/>
              <a:t>Cliquez et modifiez le titre</a:t>
            </a:r>
            <a:endParaRPr lang="en-US"/>
          </a:p>
        </p:txBody>
      </p:sp>
      <p:sp>
        <p:nvSpPr>
          <p:cNvPr id="5" name="Content Placeholder 2"/>
          <p:cNvSpPr>
            <a:spLocks noGrp="1"/>
          </p:cNvSpPr>
          <p:nvPr>
            <p:ph sz="half" idx="1"/>
          </p:nvPr>
        </p:nvSpPr>
        <p:spPr bwMode="auto">
          <a:xfrm>
            <a:off x="838200" y="1553883"/>
            <a:ext cx="5181600" cy="4623081"/>
          </a:xfrm>
        </p:spPr>
        <p:txBody>
          <a:bodyPr>
            <a:normAutofit/>
          </a:bodyPr>
          <a:lstStyle>
            <a:lvl1pPr>
              <a:defRPr sz="2000"/>
            </a:lvl1pPr>
            <a:lvl2pPr>
              <a:defRPr sz="1800"/>
            </a:lvl2pPr>
            <a:lvl3pPr>
              <a:defRPr sz="1600"/>
            </a:lvl3pPr>
            <a:lvl4pPr>
              <a:defRPr sz="1400"/>
            </a:lvl4pPr>
            <a:lvl5pPr>
              <a:defRPr sz="1400"/>
            </a:lvl5pPr>
          </a:lstStyle>
          <a:p>
            <a:pPr lvl="0">
              <a:defRPr/>
            </a:pPr>
            <a:r>
              <a:rPr lang="fr-FR"/>
              <a:t>Cliquez pour modifier les styles du texte du masque</a:t>
            </a:r>
            <a:endParaRPr/>
          </a:p>
          <a:p>
            <a:pPr lvl="0">
              <a:defRPr/>
            </a:pPr>
            <a:endParaRPr lang="fr-FR"/>
          </a:p>
          <a:p>
            <a:pPr lvl="1">
              <a:defRPr/>
            </a:pPr>
            <a:r>
              <a:rPr lang="fr-FR"/>
              <a:t>Deuxième niveau</a:t>
            </a:r>
            <a:endParaRPr/>
          </a:p>
          <a:p>
            <a:pPr lvl="1">
              <a:defRPr/>
            </a:pPr>
            <a:endParaRPr lang="fr-F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6" name="Content Placeholder 3"/>
          <p:cNvSpPr>
            <a:spLocks noGrp="1"/>
          </p:cNvSpPr>
          <p:nvPr>
            <p:ph sz="half" idx="2"/>
          </p:nvPr>
        </p:nvSpPr>
        <p:spPr bwMode="auto">
          <a:xfrm>
            <a:off x="6172200" y="1553883"/>
            <a:ext cx="5181600" cy="4623081"/>
          </a:xfrm>
        </p:spPr>
        <p:txBody>
          <a:bodyPr>
            <a:normAutofit/>
          </a:bodyPr>
          <a:lstStyle>
            <a:lvl1pPr>
              <a:defRPr sz="2000"/>
            </a:lvl1pPr>
            <a:lvl2pPr>
              <a:defRPr sz="1800"/>
            </a:lvl2pPr>
            <a:lvl3pPr>
              <a:defRPr sz="1600"/>
            </a:lvl3pPr>
            <a:lvl4pPr>
              <a:defRPr sz="1400"/>
            </a:lvl4pPr>
            <a:lvl5pPr>
              <a:defRPr sz="1400"/>
            </a:lvl5pPr>
          </a:lstStyle>
          <a:p>
            <a:pPr lvl="0">
              <a:defRPr/>
            </a:pPr>
            <a:r>
              <a:rPr lang="fr-FR"/>
              <a:t>Cliquez pour modifier les styles du texte du masque</a:t>
            </a:r>
            <a:endParaRPr/>
          </a:p>
          <a:p>
            <a:pPr lvl="0">
              <a:defRPr/>
            </a:pPr>
            <a:endParaRPr lang="fr-FR"/>
          </a:p>
          <a:p>
            <a:pPr lvl="1">
              <a:defRPr/>
            </a:pPr>
            <a:r>
              <a:rPr lang="fr-FR"/>
              <a:t>Deuxième niveau</a:t>
            </a:r>
            <a:endParaRPr/>
          </a:p>
          <a:p>
            <a:pPr lvl="1">
              <a:defRPr/>
            </a:pPr>
            <a:endParaRPr lang="fr-F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7" name="Slide Number Placeholder 6"/>
          <p:cNvSpPr>
            <a:spLocks noGrp="1"/>
          </p:cNvSpPr>
          <p:nvPr>
            <p:ph type="sldNum" sz="quarter" idx="12"/>
          </p:nvPr>
        </p:nvSpPr>
        <p:spPr bwMode="auto">
          <a:xfrm>
            <a:off x="145294" y="6527798"/>
            <a:ext cx="452717" cy="212547"/>
          </a:xfrm>
        </p:spPr>
        <p:txBody>
          <a:bodyPr/>
          <a:lstStyle/>
          <a:p>
            <a:pPr>
              <a:defRPr/>
            </a:pPr>
            <a:fld id="{74DCADC6-4AB5-3D4D-A621-3FDD7336022D}" type="slidenum">
              <a:rPr lang="fr-FR"/>
              <a:t>‹N°›</a:t>
            </a:fld>
            <a:endParaRPr lang="fr-FR"/>
          </a:p>
        </p:txBody>
      </p:sp>
      <p:sp>
        <p:nvSpPr>
          <p:cNvPr id="8" name="Connecteur droit 9"/>
          <p:cNvSpPr/>
          <p:nvPr userDrawn="1"/>
        </p:nvSpPr>
        <p:spPr bwMode="auto">
          <a:xfrm flipH="1">
            <a:off x="371652" y="913655"/>
            <a:ext cx="10622881" cy="91992"/>
          </a:xfrm>
          <a:prstGeom prst="line">
            <a:avLst/>
          </a:prstGeom>
          <a:ln w="38100">
            <a:gradFill>
              <a:gsLst>
                <a:gs pos="59000">
                  <a:srgbClr val="6CB744"/>
                </a:gs>
                <a:gs pos="90000">
                  <a:schemeClr val="bg1"/>
                </a:gs>
              </a:gsLst>
              <a:path path="circle"/>
            </a:gradFill>
            <a:miter/>
          </a:ln>
        </p:spPr>
        <p:txBody>
          <a:bodyPr lIns="45719" rIns="45719"/>
          <a:lstStyle/>
          <a:p>
            <a:pPr>
              <a:defRPr/>
            </a:pPr>
            <a:endParaRPr sz="1800"/>
          </a:p>
        </p:txBody>
      </p:sp>
      <p:sp>
        <p:nvSpPr>
          <p:cNvPr id="9" name="Connecteur droit 9"/>
          <p:cNvSpPr/>
          <p:nvPr userDrawn="1"/>
        </p:nvSpPr>
        <p:spPr bwMode="auto">
          <a:xfrm flipH="1" flipV="1">
            <a:off x="492678" y="3176548"/>
            <a:ext cx="1" cy="1898073"/>
          </a:xfrm>
          <a:prstGeom prst="line">
            <a:avLst/>
          </a:prstGeom>
          <a:ln w="38100">
            <a:gradFill>
              <a:gsLst>
                <a:gs pos="0">
                  <a:srgbClr val="1F114D"/>
                </a:gs>
                <a:gs pos="51000">
                  <a:srgbClr val="009EE3"/>
                </a:gs>
                <a:gs pos="100000">
                  <a:schemeClr val="bg1"/>
                </a:gs>
              </a:gsLst>
              <a:path path="circle"/>
            </a:gradFill>
            <a:miter/>
          </a:ln>
        </p:spPr>
        <p:txBody>
          <a:bodyPr lIns="45719" rIns="45719"/>
          <a:lstStyle/>
          <a:p>
            <a:pPr>
              <a:defRPr/>
            </a:pPr>
            <a:endParaRPr sz="1800"/>
          </a:p>
        </p:txBody>
      </p:sp>
      <p:sp>
        <p:nvSpPr>
          <p:cNvPr id="10" name="Connecteur droit 9"/>
          <p:cNvSpPr/>
          <p:nvPr userDrawn="1"/>
        </p:nvSpPr>
        <p:spPr bwMode="auto">
          <a:xfrm flipH="1" flipV="1">
            <a:off x="314958" y="3706723"/>
            <a:ext cx="1" cy="1898073"/>
          </a:xfrm>
          <a:prstGeom prst="line">
            <a:avLst/>
          </a:prstGeom>
          <a:ln w="38100">
            <a:gradFill>
              <a:gsLst>
                <a:gs pos="0">
                  <a:srgbClr val="1F114D"/>
                </a:gs>
                <a:gs pos="51000">
                  <a:srgbClr val="009EE3"/>
                </a:gs>
                <a:gs pos="100000">
                  <a:schemeClr val="bg1"/>
                </a:gs>
              </a:gsLst>
              <a:path path="circle"/>
            </a:gradFill>
            <a:miter/>
          </a:ln>
        </p:spPr>
        <p:txBody>
          <a:bodyPr lIns="45719" rIns="45719"/>
          <a:lstStyle/>
          <a:p>
            <a:pPr>
              <a:defRPr/>
            </a:pPr>
            <a:endParaRPr sz="180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preserve="1" userDrawn="1">
  <p:cSld name="Conclusion">
    <p:spTree>
      <p:nvGrpSpPr>
        <p:cNvPr id="1" name=""/>
        <p:cNvGrpSpPr/>
        <p:nvPr/>
      </p:nvGrpSpPr>
      <p:grpSpPr bwMode="auto">
        <a:xfrm>
          <a:off x="0" y="0"/>
          <a:ext cx="0" cy="0"/>
          <a:chOff x="0" y="0"/>
          <a:chExt cx="0" cy="0"/>
        </a:xfrm>
      </p:grpSpPr>
      <p:sp>
        <p:nvSpPr>
          <p:cNvPr id="4" name="Connecteur droit 9"/>
          <p:cNvSpPr/>
          <p:nvPr userDrawn="1"/>
        </p:nvSpPr>
        <p:spPr bwMode="auto">
          <a:xfrm flipH="1" flipV="1">
            <a:off x="492678" y="3176548"/>
            <a:ext cx="1" cy="1898073"/>
          </a:xfrm>
          <a:prstGeom prst="line">
            <a:avLst/>
          </a:prstGeom>
          <a:ln w="38100">
            <a:gradFill>
              <a:gsLst>
                <a:gs pos="0">
                  <a:srgbClr val="1F114D"/>
                </a:gs>
                <a:gs pos="51000">
                  <a:srgbClr val="009EE3"/>
                </a:gs>
                <a:gs pos="100000">
                  <a:schemeClr val="bg1"/>
                </a:gs>
              </a:gsLst>
              <a:path path="circle"/>
            </a:gradFill>
            <a:miter/>
          </a:ln>
        </p:spPr>
        <p:txBody>
          <a:bodyPr lIns="45719" rIns="45719"/>
          <a:lstStyle/>
          <a:p>
            <a:pPr>
              <a:defRPr/>
            </a:pPr>
            <a:endParaRPr sz="1800"/>
          </a:p>
        </p:txBody>
      </p:sp>
      <p:sp>
        <p:nvSpPr>
          <p:cNvPr id="5" name="Connecteur droit 9"/>
          <p:cNvSpPr/>
          <p:nvPr userDrawn="1"/>
        </p:nvSpPr>
        <p:spPr bwMode="auto">
          <a:xfrm flipH="1" flipV="1">
            <a:off x="314958" y="3706723"/>
            <a:ext cx="1" cy="1898073"/>
          </a:xfrm>
          <a:prstGeom prst="line">
            <a:avLst/>
          </a:prstGeom>
          <a:ln w="38100">
            <a:gradFill>
              <a:gsLst>
                <a:gs pos="0">
                  <a:srgbClr val="1F114D"/>
                </a:gs>
                <a:gs pos="51000">
                  <a:srgbClr val="009EE3"/>
                </a:gs>
                <a:gs pos="100000">
                  <a:schemeClr val="bg1"/>
                </a:gs>
              </a:gsLst>
              <a:path path="circle"/>
            </a:gradFill>
            <a:miter/>
          </a:ln>
        </p:spPr>
        <p:txBody>
          <a:bodyPr lIns="45719" rIns="45719"/>
          <a:lstStyle/>
          <a:p>
            <a:pPr>
              <a:defRPr/>
            </a:pPr>
            <a:endParaRPr sz="1800"/>
          </a:p>
        </p:txBody>
      </p:sp>
      <p:pic>
        <p:nvPicPr>
          <p:cNvPr id="6" name="Image 7" descr="Une image contenant texte&#10;&#10;Description générée automatiquement"/>
          <p:cNvPicPr>
            <a:picLocks noChangeAspect="1"/>
          </p:cNvPicPr>
          <p:nvPr userDrawn="1"/>
        </p:nvPicPr>
        <p:blipFill>
          <a:blip r:embed="rId2"/>
          <a:stretch/>
        </p:blipFill>
        <p:spPr bwMode="auto">
          <a:xfrm>
            <a:off x="4635943" y="507388"/>
            <a:ext cx="2044578" cy="2521562"/>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4" name="Parallélogramme 22"/>
          <p:cNvSpPr/>
          <p:nvPr userDrawn="1"/>
        </p:nvSpPr>
        <p:spPr bwMode="auto">
          <a:xfrm rot="774494">
            <a:off x="10907701" y="-28092"/>
            <a:ext cx="402623" cy="7036526"/>
          </a:xfrm>
          <a:prstGeom prst="parallelogram">
            <a:avLst>
              <a:gd name="adj" fmla="val 25000"/>
            </a:avLst>
          </a:prstGeom>
          <a:gradFill>
            <a:gsLst>
              <a:gs pos="0">
                <a:srgbClr val="005869"/>
              </a:gs>
              <a:gs pos="100000">
                <a:schemeClr val="bg1"/>
              </a:gs>
            </a:gsLst>
            <a:path path="circle"/>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1800"/>
          </a:p>
        </p:txBody>
      </p:sp>
      <p:sp>
        <p:nvSpPr>
          <p:cNvPr id="5" name="Text Placeholder 2"/>
          <p:cNvSpPr>
            <a:spLocks noGrp="1"/>
          </p:cNvSpPr>
          <p:nvPr>
            <p:ph type="body" idx="1"/>
          </p:nvPr>
        </p:nvSpPr>
        <p:spPr bwMode="auto">
          <a:xfrm>
            <a:off x="1032934" y="1674087"/>
            <a:ext cx="9482839" cy="4502877"/>
          </a:xfrm>
          <a:prstGeom prst="rect">
            <a:avLst/>
          </a:prstGeom>
        </p:spPr>
        <p:txBody>
          <a:bodyPr vert="horz" lIns="91440" tIns="45720" rIns="91440" bIns="45720" rtlCol="0">
            <a:normAutofit/>
          </a:bodyPr>
          <a:lstStyle/>
          <a:p>
            <a:pPr lvl="0">
              <a:defRPr/>
            </a:pPr>
            <a:r>
              <a:rPr lang="fr-FR"/>
              <a:t>Premier niveau</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6" name="Slide Number Placeholder 5"/>
          <p:cNvSpPr>
            <a:spLocks noGrp="1"/>
          </p:cNvSpPr>
          <p:nvPr>
            <p:ph type="sldNum" sz="quarter" idx="4"/>
          </p:nvPr>
        </p:nvSpPr>
        <p:spPr bwMode="auto">
          <a:xfrm>
            <a:off x="11616083" y="6553198"/>
            <a:ext cx="452717" cy="212547"/>
          </a:xfrm>
          <a:prstGeom prst="rect">
            <a:avLst/>
          </a:prstGeom>
        </p:spPr>
        <p:txBody>
          <a:bodyPr vert="horz" lIns="91440" tIns="45720" rIns="91440" bIns="45720" rtlCol="0" anchor="ctr"/>
          <a:lstStyle>
            <a:lvl1pPr algn="r">
              <a:defRPr sz="800" b="1" i="0">
                <a:solidFill>
                  <a:srgbClr val="009EE3"/>
                </a:solidFill>
                <a:latin typeface="Muller Thin"/>
                <a:ea typeface="Muller Thin"/>
                <a:cs typeface="Muller Thin"/>
              </a:defRPr>
            </a:lvl1pPr>
          </a:lstStyle>
          <a:p>
            <a:pPr>
              <a:defRPr/>
            </a:pPr>
            <a:fld id="{74DCADC6-4AB5-3D4D-A621-3FDD7336022D}" type="slidenum">
              <a:rPr lang="fr-FR"/>
              <a:t>‹N°›</a:t>
            </a:fld>
            <a:endParaRPr lang="fr-FR"/>
          </a:p>
        </p:txBody>
      </p:sp>
      <p:sp>
        <p:nvSpPr>
          <p:cNvPr id="7" name="Triangle rectangle 8"/>
          <p:cNvSpPr/>
          <p:nvPr userDrawn="1"/>
        </p:nvSpPr>
        <p:spPr bwMode="auto">
          <a:xfrm flipH="1">
            <a:off x="10173711" y="0"/>
            <a:ext cx="2040015" cy="6878094"/>
          </a:xfrm>
          <a:prstGeom prst="rtTriangle">
            <a:avLst/>
          </a:prstGeom>
          <a:gradFill>
            <a:gsLst>
              <a:gs pos="0">
                <a:srgbClr val="6CB744"/>
              </a:gs>
              <a:gs pos="100000">
                <a:schemeClr val="bg1"/>
              </a:gs>
            </a:gsLst>
            <a:path path="circle"/>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1800"/>
          </a:p>
        </p:txBody>
      </p:sp>
      <p:pic>
        <p:nvPicPr>
          <p:cNvPr id="8" name="Image 10"/>
          <p:cNvPicPr>
            <a:picLocks noChangeAspect="1"/>
          </p:cNvPicPr>
          <p:nvPr userDrawn="1"/>
        </p:nvPicPr>
        <p:blipFill>
          <a:blip r:embed="rId7"/>
          <a:stretch/>
        </p:blipFill>
        <p:spPr bwMode="auto">
          <a:xfrm>
            <a:off x="10906125" y="5678572"/>
            <a:ext cx="1162676" cy="540097"/>
          </a:xfrm>
          <a:prstGeom prst="rect">
            <a:avLst/>
          </a:prstGeom>
        </p:spPr>
      </p:pic>
      <p:pic>
        <p:nvPicPr>
          <p:cNvPr id="9" name="Image 11"/>
          <p:cNvPicPr>
            <a:picLocks noChangeAspect="1"/>
          </p:cNvPicPr>
          <p:nvPr userDrawn="1"/>
        </p:nvPicPr>
        <p:blipFill>
          <a:blip r:embed="rId8"/>
          <a:stretch/>
        </p:blipFill>
        <p:spPr bwMode="auto">
          <a:xfrm>
            <a:off x="11020424" y="6365496"/>
            <a:ext cx="1048375" cy="290694"/>
          </a:xfrm>
          <a:prstGeom prst="rect">
            <a:avLst/>
          </a:prstGeom>
        </p:spPr>
      </p:pic>
      <p:sp>
        <p:nvSpPr>
          <p:cNvPr id="10" name="Espace réservé du titre 18"/>
          <p:cNvSpPr>
            <a:spLocks noGrp="1"/>
          </p:cNvSpPr>
          <p:nvPr>
            <p:ph type="title"/>
          </p:nvPr>
        </p:nvSpPr>
        <p:spPr bwMode="auto">
          <a:xfrm>
            <a:off x="838200" y="365126"/>
            <a:ext cx="10515600" cy="1026353"/>
          </a:xfrm>
          <a:prstGeom prst="rect">
            <a:avLst/>
          </a:prstGeom>
        </p:spPr>
        <p:txBody>
          <a:bodyPr vert="horz" lIns="91440" tIns="45720" rIns="91440" bIns="45720" rtlCol="0" anchor="ctr">
            <a:normAutofit/>
          </a:bodyPr>
          <a:lstStyle/>
          <a:p>
            <a:pPr>
              <a:defRPr/>
            </a:pPr>
            <a:r>
              <a:rPr lang="fr-FR"/>
              <a:t>Cliquez et modifiez le titre</a:t>
            </a:r>
            <a:endParaRPr/>
          </a:p>
        </p:txBody>
      </p:sp>
      <p:cxnSp>
        <p:nvCxnSpPr>
          <p:cNvPr id="11" name="Connecteur droit 12"/>
          <p:cNvCxnSpPr>
            <a:cxnSpLocks/>
          </p:cNvCxnSpPr>
          <p:nvPr userDrawn="1"/>
        </p:nvCxnSpPr>
        <p:spPr bwMode="auto">
          <a:xfrm flipV="1">
            <a:off x="10148266" y="1103301"/>
            <a:ext cx="1740204" cy="5801883"/>
          </a:xfrm>
          <a:prstGeom prst="line">
            <a:avLst/>
          </a:prstGeom>
          <a:ln w="25400">
            <a:solidFill>
              <a:schemeClr val="bg1">
                <a:alpha val="8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hdr="0" ftr="0" dt="0"/>
  <p:txStyles>
    <p:titleStyle>
      <a:lvl1pPr algn="l" defTabSz="914400">
        <a:lnSpc>
          <a:spcPct val="90000"/>
        </a:lnSpc>
        <a:spcBef>
          <a:spcPts val="0"/>
        </a:spcBef>
        <a:buNone/>
        <a:defRPr sz="3600" b="0" i="0">
          <a:solidFill>
            <a:srgbClr val="00586A"/>
          </a:solidFill>
          <a:latin typeface="Arial"/>
          <a:ea typeface="Arial"/>
          <a:cs typeface="Arial"/>
        </a:defRPr>
      </a:lvl1pPr>
    </p:titleStyle>
    <p:bodyStyle>
      <a:lvl1pPr marL="228600" indent="-228600" algn="l" defTabSz="914400">
        <a:lnSpc>
          <a:spcPct val="90000"/>
        </a:lnSpc>
        <a:spcBef>
          <a:spcPts val="1000"/>
        </a:spcBef>
        <a:buClr>
          <a:srgbClr val="379B6B"/>
        </a:buClr>
        <a:buSzPct val="90000"/>
        <a:buFontTx/>
        <a:buChar char="*"/>
        <a:defRPr sz="2400" b="1" i="0">
          <a:solidFill>
            <a:srgbClr val="379B6B"/>
          </a:solidFill>
          <a:latin typeface="Arial"/>
          <a:ea typeface="Arial"/>
          <a:cs typeface="Arial"/>
        </a:defRPr>
      </a:lvl1pPr>
      <a:lvl2pPr marL="685800" indent="-228600" algn="l" defTabSz="914400">
        <a:lnSpc>
          <a:spcPct val="90000"/>
        </a:lnSpc>
        <a:spcBef>
          <a:spcPts val="500"/>
        </a:spcBef>
        <a:buClr>
          <a:srgbClr val="379B6B"/>
        </a:buClr>
        <a:buSzPct val="90000"/>
        <a:buFontTx/>
        <a:buChar char="*"/>
        <a:defRPr sz="2000" b="1" i="0">
          <a:solidFill>
            <a:srgbClr val="1E8D9F"/>
          </a:solidFill>
          <a:latin typeface="Arial"/>
          <a:ea typeface="Arial"/>
          <a:cs typeface="Arial"/>
        </a:defRPr>
      </a:lvl2pPr>
      <a:lvl3pPr marL="1143000" indent="-228600" algn="l" defTabSz="914400">
        <a:lnSpc>
          <a:spcPct val="90000"/>
        </a:lnSpc>
        <a:spcBef>
          <a:spcPts val="500"/>
        </a:spcBef>
        <a:buClr>
          <a:srgbClr val="379B6B"/>
        </a:buClr>
        <a:buSzPct val="90000"/>
        <a:buFontTx/>
        <a:buChar char="*"/>
        <a:defRPr sz="1800" b="0" i="1">
          <a:solidFill>
            <a:srgbClr val="0093AF"/>
          </a:solidFill>
          <a:latin typeface="Arial"/>
          <a:ea typeface="Arial"/>
          <a:cs typeface="Arial"/>
        </a:defRPr>
      </a:lvl3pPr>
      <a:lvl4pPr marL="1600200" indent="-228600" algn="l" defTabSz="914400">
        <a:lnSpc>
          <a:spcPct val="90000"/>
        </a:lnSpc>
        <a:spcBef>
          <a:spcPts val="500"/>
        </a:spcBef>
        <a:buClr>
          <a:srgbClr val="379B6B"/>
        </a:buClr>
        <a:buSzPct val="90000"/>
        <a:buFontTx/>
        <a:buChar char="*"/>
        <a:defRPr sz="1400" b="0" i="0">
          <a:solidFill>
            <a:srgbClr val="0093AF"/>
          </a:solidFill>
          <a:latin typeface="Arial"/>
          <a:ea typeface="Arial"/>
          <a:cs typeface="Arial"/>
        </a:defRPr>
      </a:lvl4pPr>
      <a:lvl5pPr marL="2057400" indent="-228600" algn="l" defTabSz="914400">
        <a:lnSpc>
          <a:spcPct val="90000"/>
        </a:lnSpc>
        <a:spcBef>
          <a:spcPts val="500"/>
        </a:spcBef>
        <a:buClr>
          <a:srgbClr val="379B6B"/>
        </a:buClr>
        <a:buSzPct val="90000"/>
        <a:buFontTx/>
        <a:buChar char="*"/>
        <a:defRPr sz="1400" b="0" i="0">
          <a:solidFill>
            <a:srgbClr val="0093AF"/>
          </a:solidFill>
          <a:latin typeface="Arial"/>
          <a:ea typeface="Arial"/>
          <a:cs typeface="Arial"/>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p:bodyStyle>
    <p:otherStyle>
      <a:defPPr>
        <a:defRPr lang="en-US"/>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centre-de-service@sesam-vitale.fr"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dentito-na.fr/sites/default/files/public/2023-02/FEI_EI_identito_V2.pdf" TargetMode="External"/><Relationship Id="rId2" Type="http://schemas.openxmlformats.org/officeDocument/2006/relationships/hyperlink" Target="https://www.identito-na.fr/sites/default/files/public/2022-01/Organisation_GDR_Identito_NA_v012022.pdf" TargetMode="External"/><Relationship Id="rId1" Type="http://schemas.openxmlformats.org/officeDocument/2006/relationships/slideLayout" Target="../slideLayouts/slideLayout2.xml"/><Relationship Id="rId4" Type="http://schemas.openxmlformats.org/officeDocument/2006/relationships/hyperlink" Target="https://esante.gouv.fr/sites/default/files/media_entity/documents/210730_formation-sanitaire_usages-mss_9_v1.3.pdf"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criv@esea-na.fr" TargetMode="External"/><Relationship Id="rId2" Type="http://schemas.openxmlformats.org/officeDocument/2006/relationships/image" Target="../media/image10.png"/><Relationship Id="rId1" Type="http://schemas.openxmlformats.org/officeDocument/2006/relationships/slideLayout" Target="../slideLayouts/slideLayout5.xml"/><Relationship Id="rId5" Type="http://schemas.openxmlformats.org/officeDocument/2006/relationships/hyperlink" Target="https://esea382.clickmeeting.com/journee-regionale-d-identitovigilance/register" TargetMode="External"/><Relationship Id="rId4" Type="http://schemas.openxmlformats.org/officeDocument/2006/relationships/hyperlink" Target="https://www.identito-na.fr/actions-communication"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ww.identito-na.fr/node/334"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identito-na.fr/referentiel-national-d-identitovigilance" TargetMode="External"/><Relationship Id="rId2" Type="http://schemas.openxmlformats.org/officeDocument/2006/relationships/hyperlink" Target="https://www.cnil.fr/fr/reglement-europeen-protection-donnees/chapitre9#Article87"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re 1"/>
          <p:cNvSpPr>
            <a:spLocks noGrp="1"/>
          </p:cNvSpPr>
          <p:nvPr>
            <p:ph type="ctrTitle"/>
          </p:nvPr>
        </p:nvSpPr>
        <p:spPr bwMode="auto">
          <a:xfrm>
            <a:off x="1255311" y="3490452"/>
            <a:ext cx="8854848" cy="1694389"/>
          </a:xfrm>
        </p:spPr>
        <p:txBody>
          <a:bodyPr>
            <a:normAutofit/>
          </a:bodyPr>
          <a:lstStyle/>
          <a:p>
            <a:pPr algn="ctr">
              <a:defRPr/>
            </a:pPr>
            <a:r>
              <a:rPr lang="fr-FR" sz="5400" b="0" i="0">
                <a:solidFill>
                  <a:srgbClr val="575656"/>
                </a:solidFill>
                <a:latin typeface="-apple-system"/>
              </a:rPr>
              <a:t>La CRIV répond à vos interrogations</a:t>
            </a:r>
            <a:endParaRPr lang="fr-FR" sz="5400"/>
          </a:p>
        </p:txBody>
      </p:sp>
      <p:sp>
        <p:nvSpPr>
          <p:cNvPr id="5" name="Sous-titre 2"/>
          <p:cNvSpPr>
            <a:spLocks noGrp="1"/>
          </p:cNvSpPr>
          <p:nvPr>
            <p:ph type="subTitle" idx="1"/>
          </p:nvPr>
        </p:nvSpPr>
        <p:spPr bwMode="auto">
          <a:xfrm>
            <a:off x="1268094" y="5411820"/>
            <a:ext cx="8842065" cy="453957"/>
          </a:xfrm>
        </p:spPr>
        <p:txBody>
          <a:bodyPr/>
          <a:lstStyle/>
          <a:p>
            <a:pPr algn="ctr">
              <a:defRPr/>
            </a:pPr>
            <a:r>
              <a:rPr lang="fr-FR" dirty="0"/>
              <a:t>Session 16/03/2023</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lvl1pPr>
              <a:defRPr sz="3200" b="0" i="0">
                <a:solidFill>
                  <a:srgbClr val="00586A"/>
                </a:solidFill>
                <a:latin typeface="Arial"/>
                <a:ea typeface="Arial"/>
                <a:cs typeface="Arial"/>
              </a:defRPr>
            </a:lvl1pPr>
          </a:lstStyle>
          <a:p>
            <a:pPr>
              <a:defRPr/>
            </a:pPr>
            <a:r>
              <a:rPr lang="fr-FR" dirty="0"/>
              <a:t>Téléservice </a:t>
            </a:r>
            <a:r>
              <a:rPr lang="fr-FR" dirty="0" err="1"/>
              <a:t>INSi</a:t>
            </a:r>
            <a:endParaRPr dirty="0"/>
          </a:p>
        </p:txBody>
      </p:sp>
      <p:sp>
        <p:nvSpPr>
          <p:cNvPr id="5" name="Content Placeholder 2"/>
          <p:cNvSpPr>
            <a:spLocks noGrp="1"/>
          </p:cNvSpPr>
          <p:nvPr>
            <p:ph idx="1"/>
          </p:nvPr>
        </p:nvSpPr>
        <p:spPr bwMode="auto">
          <a:xfrm>
            <a:off x="838197" y="1180561"/>
            <a:ext cx="10010332" cy="4984743"/>
          </a:xfrm>
        </p:spPr>
        <p:txBody>
          <a:bodyPr vertOverflow="overflow" horzOverflow="clip" vert="horz" wrap="square" lIns="91440" tIns="45720" rIns="91440" bIns="45720" numCol="1" spcCol="0" rtlCol="0" fromWordArt="0" anchor="t" anchorCtr="0" forceAA="0" compatLnSpc="0">
            <a:normAutofit/>
          </a:bodyPr>
          <a:lstStyle>
            <a:lvl1pPr marL="355599" indent="-355599">
              <a:buClr>
                <a:srgbClr val="379B6B"/>
              </a:buClr>
              <a:defRPr sz="2800" b="0" i="0">
                <a:solidFill>
                  <a:srgbClr val="379B6B"/>
                </a:solidFill>
                <a:latin typeface="Arial"/>
                <a:ea typeface="Arial"/>
                <a:cs typeface="Arial"/>
              </a:defRPr>
            </a:lvl1pPr>
            <a:lvl2pPr marL="630235" indent="-274635">
              <a:spcBef>
                <a:spcPts val="1197"/>
              </a:spcBef>
              <a:buClr>
                <a:srgbClr val="379B6B"/>
              </a:buClr>
              <a:defRPr sz="2000" b="0" i="0">
                <a:solidFill>
                  <a:schemeClr val="accent1">
                    <a:lumMod val="75000"/>
                  </a:schemeClr>
                </a:solidFill>
                <a:latin typeface="Arial"/>
                <a:ea typeface="Arial"/>
                <a:cs typeface="Arial"/>
              </a:defRPr>
            </a:lvl2pPr>
            <a:lvl3pPr marL="893763" indent="-263522">
              <a:buClr>
                <a:srgbClr val="379B6B"/>
              </a:buClr>
              <a:defRPr sz="1800" b="0" i="0">
                <a:solidFill>
                  <a:srgbClr val="0093AF"/>
                </a:solidFill>
                <a:latin typeface="Arial"/>
                <a:ea typeface="Arial"/>
                <a:cs typeface="Arial"/>
              </a:defRPr>
            </a:lvl3pPr>
            <a:lvl4pPr marL="1168398" indent="-274635">
              <a:buClr>
                <a:srgbClr val="379B6B"/>
              </a:buClr>
              <a:defRPr sz="1600" b="0" i="0">
                <a:solidFill>
                  <a:srgbClr val="0093AF"/>
                </a:solidFill>
                <a:latin typeface="Arial"/>
                <a:ea typeface="Arial"/>
                <a:cs typeface="Arial"/>
              </a:defRPr>
            </a:lvl4pPr>
            <a:lvl5pPr marL="1431922" indent="-263522">
              <a:buClr>
                <a:srgbClr val="379B6B"/>
              </a:buClr>
              <a:defRPr sz="1400" b="0" i="0">
                <a:solidFill>
                  <a:srgbClr val="0093AF"/>
                </a:solidFill>
                <a:latin typeface="Arial"/>
                <a:ea typeface="Arial"/>
                <a:cs typeface="Arial"/>
              </a:defRPr>
            </a:lvl5pPr>
          </a:lstStyle>
          <a:p>
            <a:r>
              <a:rPr lang="fr-FR" dirty="0"/>
              <a:t>Doit-on vérifier l’</a:t>
            </a:r>
            <a:r>
              <a:rPr lang="fr-FR" dirty="0" err="1"/>
              <a:t>INSq</a:t>
            </a:r>
            <a:r>
              <a:rPr lang="fr-FR" dirty="0"/>
              <a:t> lorsque celle-ci est transmise par le médecin traitant ? </a:t>
            </a:r>
          </a:p>
          <a:p>
            <a:pPr lvl="1" algn="just"/>
            <a:r>
              <a:rPr lang="fr-FR" dirty="0"/>
              <a:t>La CRIV recommande fortement de faire une opération de vérification, auprès du téléservice </a:t>
            </a:r>
            <a:r>
              <a:rPr lang="fr-FR" dirty="0" err="1"/>
              <a:t>INSi</a:t>
            </a:r>
            <a:r>
              <a:rPr lang="fr-FR" dirty="0"/>
              <a:t>, de l’INS qualifiée par le médecin traitant afin de s’assurer que celle-ci a été qualifiée selon les bonnes pratiques du RNIV.</a:t>
            </a:r>
          </a:p>
          <a:p>
            <a:pPr lvl="1" algn="just"/>
            <a:r>
              <a:rPr lang="fr-FR" dirty="0"/>
              <a:t>A savoir qu’il a été acté par la DNS et la CPAM que les professionnels libéraux peuvent valider les identités numériques de leurs patients connus sans leur demander un document à haut niveau de confiance. </a:t>
            </a:r>
          </a:p>
          <a:p>
            <a:pPr lvl="1" algn="just"/>
            <a:r>
              <a:rPr lang="fr-FR" dirty="0"/>
              <a:t>La CRIV considère que cette pratique n’est pas sans risque et donc invite les structures à être particulièrement attentives lors de transmission d’</a:t>
            </a:r>
            <a:r>
              <a:rPr lang="fr-FR" dirty="0" err="1"/>
              <a:t>INSq</a:t>
            </a:r>
            <a:r>
              <a:rPr lang="fr-FR" dirty="0"/>
              <a:t> par les professionnels libéraux.</a:t>
            </a:r>
          </a:p>
        </p:txBody>
      </p:sp>
      <p:sp>
        <p:nvSpPr>
          <p:cNvPr id="6" name="Slide Number Placeholder 5"/>
          <p:cNvSpPr>
            <a:spLocks noGrp="1"/>
          </p:cNvSpPr>
          <p:nvPr>
            <p:ph type="sldNum" sz="quarter" idx="12"/>
          </p:nvPr>
        </p:nvSpPr>
        <p:spPr bwMode="auto"/>
        <p:txBody>
          <a:bodyPr/>
          <a:lstStyle>
            <a:lvl1pPr>
              <a:defRPr sz="1050" b="0" i="0">
                <a:solidFill>
                  <a:srgbClr val="00586A"/>
                </a:solidFill>
                <a:latin typeface="+mn-lt"/>
                <a:ea typeface="Muller Thin"/>
                <a:cs typeface="Muller Thin"/>
              </a:defRPr>
            </a:lvl1pPr>
          </a:lstStyle>
          <a:p>
            <a:pPr marL="0" marR="0" lvl="0" indent="0" algn="r" defTabSz="914400">
              <a:lnSpc>
                <a:spcPct val="100000"/>
              </a:lnSpc>
              <a:spcBef>
                <a:spcPts val="0"/>
              </a:spcBef>
              <a:spcAft>
                <a:spcPts val="0"/>
              </a:spcAft>
              <a:buClrTx/>
              <a:buSzTx/>
              <a:buFontTx/>
              <a:buNone/>
              <a:defRPr/>
            </a:pPr>
            <a:fld id="{0AAFA593-AF8F-EC6A-D53F-EC57447F7DA5}" type="slidenum">
              <a:rPr lang="fr-FR" sz="1050" b="0" i="0" u="none" strike="noStrike" cap="none" spc="0">
                <a:ln>
                  <a:noFill/>
                </a:ln>
                <a:solidFill>
                  <a:srgbClr val="00586A"/>
                </a:solidFill>
                <a:latin typeface="Calibri"/>
              </a:rPr>
              <a:t>10</a:t>
            </a:fld>
            <a:endParaRPr lang="fr-FR" sz="1050" b="0" i="0" u="none" strike="noStrike" cap="none" spc="0">
              <a:ln>
                <a:noFill/>
              </a:ln>
              <a:solidFill>
                <a:srgbClr val="00586A"/>
              </a:solidFill>
              <a:latin typeface="Calibri"/>
            </a:endParaRPr>
          </a:p>
        </p:txBody>
      </p:sp>
    </p:spTree>
    <p:extLst>
      <p:ext uri="{BB962C8B-B14F-4D97-AF65-F5344CB8AC3E}">
        <p14:creationId xmlns:p14="http://schemas.microsoft.com/office/powerpoint/2010/main" val="24900548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lvl1pPr>
              <a:defRPr sz="3200" b="0" i="0">
                <a:solidFill>
                  <a:srgbClr val="00586A"/>
                </a:solidFill>
                <a:latin typeface="Arial"/>
                <a:ea typeface="Arial"/>
                <a:cs typeface="Arial"/>
              </a:defRPr>
            </a:lvl1pPr>
          </a:lstStyle>
          <a:p>
            <a:pPr>
              <a:defRPr/>
            </a:pPr>
            <a:r>
              <a:rPr lang="fr-FR" dirty="0"/>
              <a:t>Téléservice </a:t>
            </a:r>
            <a:r>
              <a:rPr lang="fr-FR" dirty="0" err="1"/>
              <a:t>INSi</a:t>
            </a:r>
            <a:endParaRPr dirty="0"/>
          </a:p>
        </p:txBody>
      </p:sp>
      <p:sp>
        <p:nvSpPr>
          <p:cNvPr id="5" name="Content Placeholder 2"/>
          <p:cNvSpPr>
            <a:spLocks noGrp="1"/>
          </p:cNvSpPr>
          <p:nvPr>
            <p:ph idx="1"/>
          </p:nvPr>
        </p:nvSpPr>
        <p:spPr bwMode="auto">
          <a:xfrm>
            <a:off x="838197" y="1180561"/>
            <a:ext cx="10010332" cy="5344783"/>
          </a:xfrm>
        </p:spPr>
        <p:txBody>
          <a:bodyPr vertOverflow="overflow" horzOverflow="clip" vert="horz" wrap="square" lIns="91440" tIns="45720" rIns="91440" bIns="45720" numCol="1" spcCol="0" rtlCol="0" fromWordArt="0" anchor="t" anchorCtr="0" forceAA="0" compatLnSpc="0">
            <a:normAutofit lnSpcReduction="10000"/>
          </a:bodyPr>
          <a:lstStyle>
            <a:lvl1pPr marL="355599" indent="-355599">
              <a:buClr>
                <a:srgbClr val="379B6B"/>
              </a:buClr>
              <a:defRPr sz="2800" b="0" i="0">
                <a:solidFill>
                  <a:srgbClr val="379B6B"/>
                </a:solidFill>
                <a:latin typeface="Arial"/>
                <a:ea typeface="Arial"/>
                <a:cs typeface="Arial"/>
              </a:defRPr>
            </a:lvl1pPr>
            <a:lvl2pPr marL="630235" indent="-274635">
              <a:spcBef>
                <a:spcPts val="1197"/>
              </a:spcBef>
              <a:buClr>
                <a:srgbClr val="379B6B"/>
              </a:buClr>
              <a:defRPr sz="2000" b="0" i="0">
                <a:solidFill>
                  <a:schemeClr val="accent1">
                    <a:lumMod val="75000"/>
                  </a:schemeClr>
                </a:solidFill>
                <a:latin typeface="Arial"/>
                <a:ea typeface="Arial"/>
                <a:cs typeface="Arial"/>
              </a:defRPr>
            </a:lvl2pPr>
            <a:lvl3pPr marL="893763" indent="-263522">
              <a:buClr>
                <a:srgbClr val="379B6B"/>
              </a:buClr>
              <a:defRPr sz="1800" b="0" i="0">
                <a:solidFill>
                  <a:srgbClr val="0093AF"/>
                </a:solidFill>
                <a:latin typeface="Arial"/>
                <a:ea typeface="Arial"/>
                <a:cs typeface="Arial"/>
              </a:defRPr>
            </a:lvl3pPr>
            <a:lvl4pPr marL="1168398" indent="-274635">
              <a:buClr>
                <a:srgbClr val="379B6B"/>
              </a:buClr>
              <a:defRPr sz="1600" b="0" i="0">
                <a:solidFill>
                  <a:srgbClr val="0093AF"/>
                </a:solidFill>
                <a:latin typeface="Arial"/>
                <a:ea typeface="Arial"/>
                <a:cs typeface="Arial"/>
              </a:defRPr>
            </a:lvl4pPr>
            <a:lvl5pPr marL="1431922" indent="-263522">
              <a:buClr>
                <a:srgbClr val="379B6B"/>
              </a:buClr>
              <a:defRPr sz="1400" b="0" i="0">
                <a:solidFill>
                  <a:srgbClr val="0093AF"/>
                </a:solidFill>
                <a:latin typeface="Arial"/>
                <a:ea typeface="Arial"/>
                <a:cs typeface="Arial"/>
              </a:defRPr>
            </a:lvl5pPr>
          </a:lstStyle>
          <a:p>
            <a:r>
              <a:rPr lang="fr-FR" dirty="0"/>
              <a:t>Que doit-on faire lorsque le téléservice </a:t>
            </a:r>
            <a:r>
              <a:rPr lang="fr-FR" dirty="0" err="1"/>
              <a:t>INSi</a:t>
            </a:r>
            <a:r>
              <a:rPr lang="fr-FR" dirty="0"/>
              <a:t> renvoie le message suivant « Plusieurs identités trouvées ? </a:t>
            </a:r>
          </a:p>
          <a:p>
            <a:pPr lvl="1" algn="just"/>
            <a:r>
              <a:rPr lang="fr-FR" dirty="0"/>
              <a:t>Cette situation peut être le fait d’homonymies ou d’identités approchantes</a:t>
            </a:r>
          </a:p>
          <a:p>
            <a:pPr lvl="2" algn="just"/>
            <a:r>
              <a:rPr lang="fr-FR" dirty="0"/>
              <a:t>Dans ce cas il faut ajouter à la recherche manuelle : soit le code INSEE du lieu de naissance soit un des prénoms de naissance.</a:t>
            </a:r>
          </a:p>
          <a:p>
            <a:pPr lvl="2" algn="just"/>
            <a:r>
              <a:rPr lang="fr-FR" dirty="0"/>
              <a:t>Si le message persiste « Plusieurs identités trouvées », bien que cela ne soit pas dans les bonnes pratiques d’identitovigilance, il est possible de faire une faute volontaire sur le nom </a:t>
            </a:r>
            <a:r>
              <a:rPr lang="fr-FR" b="1" u="sng" dirty="0"/>
              <a:t>ou</a:t>
            </a:r>
            <a:r>
              <a:rPr lang="fr-FR" dirty="0"/>
              <a:t> le premier prénom de naissance en ajoutant une lettre et non en la remplaçant, </a:t>
            </a:r>
            <a:r>
              <a:rPr lang="fr-FR" b="1" dirty="0"/>
              <a:t>uniquement pour les équipes de back office. </a:t>
            </a:r>
            <a:r>
              <a:rPr lang="fr-FR" dirty="0"/>
              <a:t>exemple :</a:t>
            </a:r>
          </a:p>
          <a:p>
            <a:pPr lvl="4" algn="just"/>
            <a:r>
              <a:rPr lang="fr-FR" dirty="0">
                <a:solidFill>
                  <a:srgbClr val="92D050"/>
                </a:solidFill>
              </a:rPr>
              <a:t>NOZIERE</a:t>
            </a:r>
          </a:p>
          <a:p>
            <a:pPr lvl="4" algn="just"/>
            <a:r>
              <a:rPr lang="fr-FR" dirty="0">
                <a:solidFill>
                  <a:srgbClr val="92D050"/>
                </a:solidFill>
              </a:rPr>
              <a:t>NOZIERE</a:t>
            </a:r>
            <a:r>
              <a:rPr lang="fr-FR" b="1" dirty="0">
                <a:solidFill>
                  <a:srgbClr val="FF0000"/>
                </a:solidFill>
              </a:rPr>
              <a:t>S</a:t>
            </a:r>
          </a:p>
          <a:p>
            <a:pPr lvl="4" algn="just"/>
            <a:r>
              <a:rPr lang="fr-FR" b="1" dirty="0">
                <a:solidFill>
                  <a:srgbClr val="FF0000"/>
                </a:solidFill>
              </a:rPr>
              <a:t>Le téléservice </a:t>
            </a:r>
            <a:r>
              <a:rPr lang="fr-FR" b="1" dirty="0" err="1">
                <a:solidFill>
                  <a:srgbClr val="FF0000"/>
                </a:solidFill>
              </a:rPr>
              <a:t>INSi</a:t>
            </a:r>
            <a:r>
              <a:rPr lang="fr-FR" b="1" dirty="0">
                <a:solidFill>
                  <a:srgbClr val="FF0000"/>
                </a:solidFill>
              </a:rPr>
              <a:t> doit remonter le bon nom de naissance NOZIERE sans « S ».</a:t>
            </a:r>
          </a:p>
          <a:p>
            <a:pPr lvl="1" algn="just"/>
            <a:r>
              <a:rPr lang="fr-FR" dirty="0"/>
              <a:t>Cette situation peut également être le fait d’un doublon sur les bases nationales de l’état civil</a:t>
            </a:r>
          </a:p>
          <a:p>
            <a:pPr lvl="2" algn="just"/>
            <a:r>
              <a:rPr lang="fr-FR" dirty="0"/>
              <a:t>Dans ce cas il faut faire remonter cette anomalie auprès de votre éditeur pour une première vérification du problème et récupération des traces XML (requêtes / réponses) correspondantes. Si votre éditeur ne constate pas de problème dans son logiciel, alors il devra ouvrir un ticket au GIE SESAM-Vitale (</a:t>
            </a:r>
            <a:r>
              <a:rPr lang="fr-FR" dirty="0">
                <a:hlinkClick r:id="rId2">
                  <a:extLst>
                    <a:ext uri="{A12FA001-AC4F-418D-AE19-62706E023703}">
                      <ahyp:hlinkClr xmlns:ahyp="http://schemas.microsoft.com/office/drawing/2018/hyperlinkcolor" val="tx"/>
                    </a:ext>
                  </a:extLst>
                </a:hlinkClick>
              </a:rPr>
              <a:t>centre-de-service@sesam-vitale.fr</a:t>
            </a:r>
            <a:r>
              <a:rPr lang="fr-FR" dirty="0"/>
              <a:t>) en fournissant une explication et les traces récupérées. Un retour lui sera fait par le GIE SESAM-Vitale.</a:t>
            </a:r>
          </a:p>
        </p:txBody>
      </p:sp>
      <p:sp>
        <p:nvSpPr>
          <p:cNvPr id="6" name="Slide Number Placeholder 5"/>
          <p:cNvSpPr>
            <a:spLocks noGrp="1"/>
          </p:cNvSpPr>
          <p:nvPr>
            <p:ph type="sldNum" sz="quarter" idx="12"/>
          </p:nvPr>
        </p:nvSpPr>
        <p:spPr bwMode="auto"/>
        <p:txBody>
          <a:bodyPr/>
          <a:lstStyle>
            <a:lvl1pPr>
              <a:defRPr sz="1050" b="0" i="0">
                <a:solidFill>
                  <a:srgbClr val="00586A"/>
                </a:solidFill>
                <a:latin typeface="+mn-lt"/>
                <a:ea typeface="Muller Thin"/>
                <a:cs typeface="Muller Thin"/>
              </a:defRPr>
            </a:lvl1pPr>
          </a:lstStyle>
          <a:p>
            <a:pPr marL="0" marR="0" lvl="0" indent="0" algn="r" defTabSz="914400">
              <a:lnSpc>
                <a:spcPct val="100000"/>
              </a:lnSpc>
              <a:spcBef>
                <a:spcPts val="0"/>
              </a:spcBef>
              <a:spcAft>
                <a:spcPts val="0"/>
              </a:spcAft>
              <a:buClrTx/>
              <a:buSzTx/>
              <a:buFontTx/>
              <a:buNone/>
              <a:defRPr/>
            </a:pPr>
            <a:fld id="{0AAFA593-AF8F-EC6A-D53F-EC57447F7DA5}" type="slidenum">
              <a:rPr lang="fr-FR" sz="1050" b="0" i="0" u="none" strike="noStrike" cap="none" spc="0">
                <a:ln>
                  <a:noFill/>
                </a:ln>
                <a:solidFill>
                  <a:srgbClr val="00586A"/>
                </a:solidFill>
                <a:latin typeface="Calibri"/>
              </a:rPr>
              <a:t>11</a:t>
            </a:fld>
            <a:endParaRPr lang="fr-FR" sz="1050" b="0" i="0" u="none" strike="noStrike" cap="none" spc="0">
              <a:ln>
                <a:noFill/>
              </a:ln>
              <a:solidFill>
                <a:srgbClr val="00586A"/>
              </a:solidFill>
              <a:latin typeface="Calibri"/>
            </a:endParaRPr>
          </a:p>
        </p:txBody>
      </p:sp>
    </p:spTree>
    <p:extLst>
      <p:ext uri="{BB962C8B-B14F-4D97-AF65-F5344CB8AC3E}">
        <p14:creationId xmlns:p14="http://schemas.microsoft.com/office/powerpoint/2010/main" val="24243121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lvl1pPr>
              <a:defRPr sz="3200" b="0" i="0">
                <a:solidFill>
                  <a:srgbClr val="00586A"/>
                </a:solidFill>
                <a:latin typeface="Arial"/>
                <a:ea typeface="Arial"/>
                <a:cs typeface="Arial"/>
              </a:defRPr>
            </a:lvl1pPr>
          </a:lstStyle>
          <a:p>
            <a:pPr>
              <a:defRPr/>
            </a:pPr>
            <a:r>
              <a:rPr lang="fr-FR" dirty="0"/>
              <a:t>Technique</a:t>
            </a:r>
            <a:endParaRPr dirty="0"/>
          </a:p>
        </p:txBody>
      </p:sp>
      <p:sp>
        <p:nvSpPr>
          <p:cNvPr id="5" name="Content Placeholder 2"/>
          <p:cNvSpPr>
            <a:spLocks noGrp="1"/>
          </p:cNvSpPr>
          <p:nvPr>
            <p:ph idx="1"/>
          </p:nvPr>
        </p:nvSpPr>
        <p:spPr bwMode="auto">
          <a:xfrm>
            <a:off x="838197" y="1180561"/>
            <a:ext cx="10010332" cy="5344783"/>
          </a:xfrm>
        </p:spPr>
        <p:txBody>
          <a:bodyPr vertOverflow="overflow" horzOverflow="clip" vert="horz" wrap="square" lIns="91440" tIns="45720" rIns="91440" bIns="45720" numCol="1" spcCol="0" rtlCol="0" fromWordArt="0" anchor="t" anchorCtr="0" forceAA="0" compatLnSpc="0">
            <a:normAutofit/>
          </a:bodyPr>
          <a:lstStyle>
            <a:lvl1pPr marL="355599" indent="-355599">
              <a:buClr>
                <a:srgbClr val="379B6B"/>
              </a:buClr>
              <a:defRPr sz="2800" b="0" i="0">
                <a:solidFill>
                  <a:srgbClr val="379B6B"/>
                </a:solidFill>
                <a:latin typeface="Arial"/>
                <a:ea typeface="Arial"/>
                <a:cs typeface="Arial"/>
              </a:defRPr>
            </a:lvl1pPr>
            <a:lvl2pPr marL="630235" indent="-274635">
              <a:spcBef>
                <a:spcPts val="1197"/>
              </a:spcBef>
              <a:buClr>
                <a:srgbClr val="379B6B"/>
              </a:buClr>
              <a:defRPr sz="2000" b="0" i="0">
                <a:solidFill>
                  <a:schemeClr val="accent1">
                    <a:lumMod val="75000"/>
                  </a:schemeClr>
                </a:solidFill>
                <a:latin typeface="Arial"/>
                <a:ea typeface="Arial"/>
                <a:cs typeface="Arial"/>
              </a:defRPr>
            </a:lvl2pPr>
            <a:lvl3pPr marL="893763" indent="-263522">
              <a:buClr>
                <a:srgbClr val="379B6B"/>
              </a:buClr>
              <a:defRPr sz="1800" b="0" i="0">
                <a:solidFill>
                  <a:srgbClr val="0093AF"/>
                </a:solidFill>
                <a:latin typeface="Arial"/>
                <a:ea typeface="Arial"/>
                <a:cs typeface="Arial"/>
              </a:defRPr>
            </a:lvl3pPr>
            <a:lvl4pPr marL="1168398" indent="-274635">
              <a:buClr>
                <a:srgbClr val="379B6B"/>
              </a:buClr>
              <a:defRPr sz="1600" b="0" i="0">
                <a:solidFill>
                  <a:srgbClr val="0093AF"/>
                </a:solidFill>
                <a:latin typeface="Arial"/>
                <a:ea typeface="Arial"/>
                <a:cs typeface="Arial"/>
              </a:defRPr>
            </a:lvl4pPr>
            <a:lvl5pPr marL="1431922" indent="-263522">
              <a:buClr>
                <a:srgbClr val="379B6B"/>
              </a:buClr>
              <a:defRPr sz="1400" b="0" i="0">
                <a:solidFill>
                  <a:srgbClr val="0093AF"/>
                </a:solidFill>
                <a:latin typeface="Arial"/>
                <a:ea typeface="Arial"/>
                <a:cs typeface="Arial"/>
              </a:defRPr>
            </a:lvl5pPr>
          </a:lstStyle>
          <a:p>
            <a:r>
              <a:rPr lang="fr-FR" dirty="0"/>
              <a:t>Dois-je demander à mon éditeur de faire évoluer le logiciel concernant les COG de pays devenus indépendants ? </a:t>
            </a:r>
          </a:p>
          <a:p>
            <a:pPr lvl="1" algn="just"/>
            <a:r>
              <a:rPr lang="fr-FR" dirty="0"/>
              <a:t>Dans certaines situations des patients peuvent être nés dans des pays qui sont devenus indépendants APRES la date de naissance des patients.</a:t>
            </a:r>
          </a:p>
          <a:p>
            <a:pPr lvl="2" algn="just"/>
            <a:r>
              <a:rPr lang="fr-FR" dirty="0"/>
              <a:t>Le téléservice </a:t>
            </a:r>
            <a:r>
              <a:rPr lang="fr-FR" dirty="0" err="1"/>
              <a:t>INSi</a:t>
            </a:r>
            <a:r>
              <a:rPr lang="fr-FR" dirty="0"/>
              <a:t> va renvoyer des codes INSEE qui sont corrects, mais après la date d’indépendance c’est le cas par exemple pour la Tunisie code pays 99351 ou encore pour le Laos 99241.</a:t>
            </a:r>
          </a:p>
          <a:p>
            <a:pPr lvl="2"/>
            <a:r>
              <a:rPr lang="fr-FR" dirty="0"/>
              <a:t>Certains logiciels vont considérer ces codes pays incorrects car ils n’existent pas dans le logiciel ce qui va empêcher la qualification de l’INS.</a:t>
            </a:r>
          </a:p>
          <a:p>
            <a:pPr lvl="1" algn="just"/>
            <a:r>
              <a:rPr lang="fr-FR" dirty="0"/>
              <a:t>La structure doit demander à son éditeur de faire évoluer son logiciel de manière à intégrer tous les codes INSEE renvoyés par le téléservice </a:t>
            </a:r>
            <a:r>
              <a:rPr lang="fr-FR" dirty="0" err="1"/>
              <a:t>INSi</a:t>
            </a:r>
            <a:r>
              <a:rPr lang="fr-FR" dirty="0"/>
              <a:t>.</a:t>
            </a:r>
          </a:p>
          <a:p>
            <a:pPr lvl="1" algn="just"/>
            <a:r>
              <a:rPr lang="fr-FR" dirty="0"/>
              <a:t>Pour rappel dans la </a:t>
            </a:r>
            <a:r>
              <a:rPr lang="fr-FR" b="1" dirty="0"/>
              <a:t>FIP 15</a:t>
            </a:r>
            <a:r>
              <a:rPr lang="fr-FR" dirty="0"/>
              <a:t>, conduite à tenir en cas d'incohérences constatées lors de la recherche de l'INS, il a été défini la règle n° 6 : lorsqu’un même lieu de naissance est codé différemment dans l’INS et par le SI, la discordance explicable de COG ne doit pas empêcher la récupération de l’INS.</a:t>
            </a:r>
          </a:p>
          <a:p>
            <a:pPr lvl="1" algn="just"/>
            <a:endParaRPr lang="fr-FR" dirty="0"/>
          </a:p>
        </p:txBody>
      </p:sp>
      <p:sp>
        <p:nvSpPr>
          <p:cNvPr id="6" name="Slide Number Placeholder 5"/>
          <p:cNvSpPr>
            <a:spLocks noGrp="1"/>
          </p:cNvSpPr>
          <p:nvPr>
            <p:ph type="sldNum" sz="quarter" idx="12"/>
          </p:nvPr>
        </p:nvSpPr>
        <p:spPr bwMode="auto"/>
        <p:txBody>
          <a:bodyPr/>
          <a:lstStyle>
            <a:lvl1pPr>
              <a:defRPr sz="1050" b="0" i="0">
                <a:solidFill>
                  <a:srgbClr val="00586A"/>
                </a:solidFill>
                <a:latin typeface="+mn-lt"/>
                <a:ea typeface="Muller Thin"/>
                <a:cs typeface="Muller Thin"/>
              </a:defRPr>
            </a:lvl1pPr>
          </a:lstStyle>
          <a:p>
            <a:pPr marL="0" marR="0" lvl="0" indent="0" algn="r" defTabSz="914400">
              <a:lnSpc>
                <a:spcPct val="100000"/>
              </a:lnSpc>
              <a:spcBef>
                <a:spcPts val="0"/>
              </a:spcBef>
              <a:spcAft>
                <a:spcPts val="0"/>
              </a:spcAft>
              <a:buClrTx/>
              <a:buSzTx/>
              <a:buFontTx/>
              <a:buNone/>
              <a:defRPr/>
            </a:pPr>
            <a:fld id="{0AAFA593-AF8F-EC6A-D53F-EC57447F7DA5}" type="slidenum">
              <a:rPr lang="fr-FR" sz="1050" b="0" i="0" u="none" strike="noStrike" cap="none" spc="0">
                <a:ln>
                  <a:noFill/>
                </a:ln>
                <a:solidFill>
                  <a:srgbClr val="00586A"/>
                </a:solidFill>
                <a:latin typeface="Calibri"/>
              </a:rPr>
              <a:t>12</a:t>
            </a:fld>
            <a:endParaRPr lang="fr-FR" sz="1050" b="0" i="0" u="none" strike="noStrike" cap="none" spc="0">
              <a:ln>
                <a:noFill/>
              </a:ln>
              <a:solidFill>
                <a:srgbClr val="00586A"/>
              </a:solidFill>
              <a:latin typeface="Calibri"/>
            </a:endParaRPr>
          </a:p>
        </p:txBody>
      </p:sp>
    </p:spTree>
    <p:extLst>
      <p:ext uri="{BB962C8B-B14F-4D97-AF65-F5344CB8AC3E}">
        <p14:creationId xmlns:p14="http://schemas.microsoft.com/office/powerpoint/2010/main" val="11500344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lvl1pPr>
              <a:defRPr sz="3200" b="0" i="0">
                <a:solidFill>
                  <a:srgbClr val="00586A"/>
                </a:solidFill>
                <a:latin typeface="Arial"/>
                <a:ea typeface="Arial"/>
                <a:cs typeface="Arial"/>
              </a:defRPr>
            </a:lvl1pPr>
          </a:lstStyle>
          <a:p>
            <a:pPr>
              <a:defRPr/>
            </a:pPr>
            <a:r>
              <a:rPr lang="fr-FR" dirty="0"/>
              <a:t>Technique</a:t>
            </a:r>
            <a:endParaRPr dirty="0"/>
          </a:p>
        </p:txBody>
      </p:sp>
      <p:sp>
        <p:nvSpPr>
          <p:cNvPr id="5" name="Content Placeholder 2"/>
          <p:cNvSpPr>
            <a:spLocks noGrp="1"/>
          </p:cNvSpPr>
          <p:nvPr>
            <p:ph idx="1"/>
          </p:nvPr>
        </p:nvSpPr>
        <p:spPr bwMode="auto">
          <a:xfrm>
            <a:off x="838196" y="1180561"/>
            <a:ext cx="10946435" cy="4984743"/>
          </a:xfrm>
        </p:spPr>
        <p:txBody>
          <a:bodyPr vertOverflow="overflow" horzOverflow="clip" vert="horz" wrap="square" lIns="91440" tIns="45720" rIns="91440" bIns="45720" numCol="1" spcCol="0" rtlCol="0" fromWordArt="0" anchor="t" anchorCtr="0" forceAA="0" compatLnSpc="0">
            <a:normAutofit/>
          </a:bodyPr>
          <a:lstStyle>
            <a:lvl1pPr marL="355599" indent="-355599">
              <a:buClr>
                <a:srgbClr val="379B6B"/>
              </a:buClr>
              <a:defRPr sz="2800" b="0" i="0">
                <a:solidFill>
                  <a:srgbClr val="379B6B"/>
                </a:solidFill>
                <a:latin typeface="Arial"/>
                <a:ea typeface="Arial"/>
                <a:cs typeface="Arial"/>
              </a:defRPr>
            </a:lvl1pPr>
            <a:lvl2pPr marL="630235" indent="-274635">
              <a:spcBef>
                <a:spcPts val="1197"/>
              </a:spcBef>
              <a:buClr>
                <a:srgbClr val="379B6B"/>
              </a:buClr>
              <a:defRPr sz="2000" b="0" i="0">
                <a:solidFill>
                  <a:schemeClr val="accent1">
                    <a:lumMod val="75000"/>
                  </a:schemeClr>
                </a:solidFill>
                <a:latin typeface="Arial"/>
                <a:ea typeface="Arial"/>
                <a:cs typeface="Arial"/>
              </a:defRPr>
            </a:lvl2pPr>
            <a:lvl3pPr marL="893763" indent="-263522">
              <a:buClr>
                <a:srgbClr val="379B6B"/>
              </a:buClr>
              <a:defRPr sz="1800" b="0" i="0">
                <a:solidFill>
                  <a:srgbClr val="0093AF"/>
                </a:solidFill>
                <a:latin typeface="Arial"/>
                <a:ea typeface="Arial"/>
                <a:cs typeface="Arial"/>
              </a:defRPr>
            </a:lvl3pPr>
            <a:lvl4pPr marL="1168398" indent="-274635">
              <a:buClr>
                <a:srgbClr val="379B6B"/>
              </a:buClr>
              <a:defRPr sz="1600" b="0" i="0">
                <a:solidFill>
                  <a:srgbClr val="0093AF"/>
                </a:solidFill>
                <a:latin typeface="Arial"/>
                <a:ea typeface="Arial"/>
                <a:cs typeface="Arial"/>
              </a:defRPr>
            </a:lvl4pPr>
            <a:lvl5pPr marL="1431922" indent="-263522">
              <a:buClr>
                <a:srgbClr val="379B6B"/>
              </a:buClr>
              <a:defRPr sz="1400" b="0" i="0">
                <a:solidFill>
                  <a:srgbClr val="0093AF"/>
                </a:solidFill>
                <a:latin typeface="Arial"/>
                <a:ea typeface="Arial"/>
                <a:cs typeface="Arial"/>
              </a:defRPr>
            </a:lvl5pPr>
          </a:lstStyle>
          <a:p>
            <a:r>
              <a:rPr lang="fr-FR" dirty="0"/>
              <a:t>Que faire si j’ai intégré le document d’un patient dans le DMP d’un autre patient ? </a:t>
            </a:r>
          </a:p>
          <a:p>
            <a:pPr lvl="1" algn="just"/>
            <a:r>
              <a:rPr lang="fr-FR" dirty="0"/>
              <a:t>Le dépositaire étant l’émetteur du document, celui-ci peut donc le supprimer du DMP. </a:t>
            </a:r>
          </a:p>
          <a:p>
            <a:pPr lvl="1" algn="just"/>
            <a:r>
              <a:rPr lang="fr-FR" dirty="0"/>
              <a:t>Si le document a été envoyé par MSS-C, il est nécessaire de contacter le patient afin de lui faire part de l’erreur.</a:t>
            </a:r>
          </a:p>
          <a:p>
            <a:pPr lvl="1" algn="just"/>
            <a:r>
              <a:rPr lang="fr-FR" dirty="0"/>
              <a:t>Lors d'une erreur d'identification du patient (identitovigilance primaire) ou dans l'identification de ses documents ou encore au cours d'un soin (identification secondaire), la structure ou le professionnel doit déclarer cet évènement indésirable (EI) en interne mais également à l'ARS et la CRIV :</a:t>
            </a:r>
          </a:p>
          <a:p>
            <a:pPr lvl="2" algn="just"/>
            <a:r>
              <a:rPr lang="fr-FR" dirty="0">
                <a:hlinkClick r:id="rId2"/>
              </a:rPr>
              <a:t>La procédure de gestion des EI</a:t>
            </a:r>
            <a:endParaRPr lang="fr-FR" dirty="0"/>
          </a:p>
          <a:p>
            <a:pPr lvl="2" algn="just"/>
            <a:r>
              <a:rPr lang="fr-FR" dirty="0">
                <a:hlinkClick r:id="rId3"/>
              </a:rPr>
              <a:t>La fiche de déclaration des EI</a:t>
            </a:r>
            <a:endParaRPr lang="fr-FR" dirty="0"/>
          </a:p>
          <a:p>
            <a:pPr marL="366713" lvl="1" indent="0" algn="just">
              <a:buNone/>
            </a:pPr>
            <a:r>
              <a:rPr lang="fr-FR" dirty="0">
                <a:solidFill>
                  <a:srgbClr val="FF0000"/>
                </a:solidFill>
              </a:rPr>
              <a:t>Point de vigilance : il appartient à la structure de mettre ne place des barrières préventives afin de diminuer le risque d’erreur d’intégration et d’adressage d’un document</a:t>
            </a:r>
            <a:r>
              <a:rPr lang="fr-FR" dirty="0"/>
              <a:t>, </a:t>
            </a:r>
            <a:r>
              <a:rPr lang="fr-FR" dirty="0">
                <a:hlinkClick r:id="rId4"/>
              </a:rPr>
              <a:t>support d’aide de l’ANS.</a:t>
            </a:r>
            <a:endParaRPr lang="fr-FR" dirty="0"/>
          </a:p>
        </p:txBody>
      </p:sp>
      <p:sp>
        <p:nvSpPr>
          <p:cNvPr id="6" name="Slide Number Placeholder 5"/>
          <p:cNvSpPr>
            <a:spLocks noGrp="1"/>
          </p:cNvSpPr>
          <p:nvPr>
            <p:ph type="sldNum" sz="quarter" idx="12"/>
          </p:nvPr>
        </p:nvSpPr>
        <p:spPr bwMode="auto"/>
        <p:txBody>
          <a:bodyPr/>
          <a:lstStyle>
            <a:lvl1pPr>
              <a:defRPr sz="1050" b="0" i="0">
                <a:solidFill>
                  <a:srgbClr val="00586A"/>
                </a:solidFill>
                <a:latin typeface="+mn-lt"/>
                <a:ea typeface="Muller Thin"/>
                <a:cs typeface="Muller Thin"/>
              </a:defRPr>
            </a:lvl1pPr>
          </a:lstStyle>
          <a:p>
            <a:pPr marL="0" marR="0" lvl="0" indent="0" algn="r" defTabSz="914400">
              <a:lnSpc>
                <a:spcPct val="100000"/>
              </a:lnSpc>
              <a:spcBef>
                <a:spcPts val="0"/>
              </a:spcBef>
              <a:spcAft>
                <a:spcPts val="0"/>
              </a:spcAft>
              <a:buClrTx/>
              <a:buSzTx/>
              <a:buFontTx/>
              <a:buNone/>
              <a:defRPr/>
            </a:pPr>
            <a:fld id="{0AAFA593-AF8F-EC6A-D53F-EC57447F7DA5}" type="slidenum">
              <a:rPr lang="fr-FR" sz="1050" b="0" i="0" u="none" strike="noStrike" cap="none" spc="0">
                <a:ln>
                  <a:noFill/>
                </a:ln>
                <a:solidFill>
                  <a:srgbClr val="00586A"/>
                </a:solidFill>
                <a:latin typeface="Calibri"/>
              </a:rPr>
              <a:t>13</a:t>
            </a:fld>
            <a:endParaRPr lang="fr-FR" sz="1050" b="0" i="0" u="none" strike="noStrike" cap="none" spc="0">
              <a:ln>
                <a:noFill/>
              </a:ln>
              <a:solidFill>
                <a:srgbClr val="00586A"/>
              </a:solidFill>
              <a:latin typeface="Calibri"/>
            </a:endParaRPr>
          </a:p>
        </p:txBody>
      </p:sp>
    </p:spTree>
    <p:extLst>
      <p:ext uri="{BB962C8B-B14F-4D97-AF65-F5344CB8AC3E}">
        <p14:creationId xmlns:p14="http://schemas.microsoft.com/office/powerpoint/2010/main" val="13643003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lvl1pPr>
              <a:defRPr sz="3200" b="0" i="0">
                <a:solidFill>
                  <a:srgbClr val="00586A"/>
                </a:solidFill>
                <a:latin typeface="Arial"/>
                <a:ea typeface="Arial"/>
                <a:cs typeface="Arial"/>
              </a:defRPr>
            </a:lvl1pPr>
          </a:lstStyle>
          <a:p>
            <a:pPr>
              <a:defRPr/>
            </a:pPr>
            <a:r>
              <a:rPr lang="fr-FR" dirty="0"/>
              <a:t>Technique</a:t>
            </a:r>
            <a:endParaRPr dirty="0"/>
          </a:p>
        </p:txBody>
      </p:sp>
      <p:sp>
        <p:nvSpPr>
          <p:cNvPr id="5" name="Content Placeholder 2"/>
          <p:cNvSpPr>
            <a:spLocks noGrp="1"/>
          </p:cNvSpPr>
          <p:nvPr>
            <p:ph idx="1"/>
          </p:nvPr>
        </p:nvSpPr>
        <p:spPr bwMode="auto">
          <a:xfrm>
            <a:off x="838196" y="1180561"/>
            <a:ext cx="10946435" cy="5519120"/>
          </a:xfrm>
        </p:spPr>
        <p:txBody>
          <a:bodyPr vertOverflow="overflow" horzOverflow="clip" vert="horz" wrap="square" lIns="91440" tIns="45720" rIns="91440" bIns="45720" numCol="1" spcCol="0" rtlCol="0" fromWordArt="0" anchor="t" anchorCtr="0" forceAA="0" compatLnSpc="0">
            <a:normAutofit/>
          </a:bodyPr>
          <a:lstStyle>
            <a:lvl1pPr marL="355599" indent="-355599">
              <a:buClr>
                <a:srgbClr val="379B6B"/>
              </a:buClr>
              <a:defRPr sz="2800" b="0" i="0">
                <a:solidFill>
                  <a:srgbClr val="379B6B"/>
                </a:solidFill>
                <a:latin typeface="Arial"/>
                <a:ea typeface="Arial"/>
                <a:cs typeface="Arial"/>
              </a:defRPr>
            </a:lvl1pPr>
            <a:lvl2pPr marL="630235" indent="-274635">
              <a:spcBef>
                <a:spcPts val="1197"/>
              </a:spcBef>
              <a:buClr>
                <a:srgbClr val="379B6B"/>
              </a:buClr>
              <a:defRPr sz="2000" b="0" i="0">
                <a:solidFill>
                  <a:schemeClr val="accent1">
                    <a:lumMod val="75000"/>
                  </a:schemeClr>
                </a:solidFill>
                <a:latin typeface="Arial"/>
                <a:ea typeface="Arial"/>
                <a:cs typeface="Arial"/>
              </a:defRPr>
            </a:lvl2pPr>
            <a:lvl3pPr marL="893763" indent="-263522">
              <a:buClr>
                <a:srgbClr val="379B6B"/>
              </a:buClr>
              <a:defRPr sz="1800" b="0" i="0">
                <a:solidFill>
                  <a:srgbClr val="0093AF"/>
                </a:solidFill>
                <a:latin typeface="Arial"/>
                <a:ea typeface="Arial"/>
                <a:cs typeface="Arial"/>
              </a:defRPr>
            </a:lvl3pPr>
            <a:lvl4pPr marL="1168398" indent="-274635">
              <a:buClr>
                <a:srgbClr val="379B6B"/>
              </a:buClr>
              <a:defRPr sz="1600" b="0" i="0">
                <a:solidFill>
                  <a:srgbClr val="0093AF"/>
                </a:solidFill>
                <a:latin typeface="Arial"/>
                <a:ea typeface="Arial"/>
                <a:cs typeface="Arial"/>
              </a:defRPr>
            </a:lvl4pPr>
            <a:lvl5pPr marL="1431922" indent="-263522">
              <a:buClr>
                <a:srgbClr val="379B6B"/>
              </a:buClr>
              <a:defRPr sz="1400" b="0" i="0">
                <a:solidFill>
                  <a:srgbClr val="0093AF"/>
                </a:solidFill>
                <a:latin typeface="Arial"/>
                <a:ea typeface="Arial"/>
                <a:cs typeface="Arial"/>
              </a:defRPr>
            </a:lvl5pPr>
          </a:lstStyle>
          <a:p>
            <a:r>
              <a:rPr lang="fr-FR" dirty="0"/>
              <a:t>Où trouver le taux d’INS qualifiée sur mon logiciel ? </a:t>
            </a:r>
          </a:p>
          <a:p>
            <a:pPr lvl="1" algn="just"/>
            <a:r>
              <a:rPr lang="fr-FR" dirty="0"/>
              <a:t>Avoir un logiciel référencé Ségur (application de la </a:t>
            </a:r>
            <a:r>
              <a:rPr lang="fr-FR" b="1" dirty="0"/>
              <a:t>FIP 20 </a:t>
            </a:r>
            <a:r>
              <a:rPr lang="fr-FR" dirty="0"/>
              <a:t>suivi d’indicateurs qualité en identitovigilance)</a:t>
            </a:r>
          </a:p>
          <a:p>
            <a:pPr lvl="1" algn="just"/>
            <a:r>
              <a:rPr lang="fr-FR" dirty="0"/>
              <a:t>Varie en fonction des GAM, DPI,…</a:t>
            </a:r>
          </a:p>
          <a:p>
            <a:pPr lvl="2" algn="just"/>
            <a:r>
              <a:rPr lang="fr-FR" dirty="0"/>
              <a:t>Si vous ne savez pas, demandez à votre éditeur où trouver ces indicateurs</a:t>
            </a:r>
          </a:p>
          <a:p>
            <a:pPr marL="630241" lvl="2" indent="0" algn="just">
              <a:buNone/>
            </a:pPr>
            <a:endParaRPr lang="fr-FR" dirty="0"/>
          </a:p>
        </p:txBody>
      </p:sp>
      <p:sp>
        <p:nvSpPr>
          <p:cNvPr id="6" name="Slide Number Placeholder 5"/>
          <p:cNvSpPr>
            <a:spLocks noGrp="1"/>
          </p:cNvSpPr>
          <p:nvPr>
            <p:ph type="sldNum" sz="quarter" idx="12"/>
          </p:nvPr>
        </p:nvSpPr>
        <p:spPr bwMode="auto"/>
        <p:txBody>
          <a:bodyPr/>
          <a:lstStyle>
            <a:lvl1pPr>
              <a:defRPr sz="1050" b="0" i="0">
                <a:solidFill>
                  <a:srgbClr val="00586A"/>
                </a:solidFill>
                <a:latin typeface="+mn-lt"/>
                <a:ea typeface="Muller Thin"/>
                <a:cs typeface="Muller Thin"/>
              </a:defRPr>
            </a:lvl1pPr>
          </a:lstStyle>
          <a:p>
            <a:pPr marL="0" marR="0" lvl="0" indent="0" algn="r" defTabSz="914400">
              <a:lnSpc>
                <a:spcPct val="100000"/>
              </a:lnSpc>
              <a:spcBef>
                <a:spcPts val="0"/>
              </a:spcBef>
              <a:spcAft>
                <a:spcPts val="0"/>
              </a:spcAft>
              <a:buClrTx/>
              <a:buSzTx/>
              <a:buFontTx/>
              <a:buNone/>
              <a:defRPr/>
            </a:pPr>
            <a:fld id="{0AAFA593-AF8F-EC6A-D53F-EC57447F7DA5}" type="slidenum">
              <a:rPr lang="fr-FR" sz="1050" b="0" i="0" u="none" strike="noStrike" cap="none" spc="0">
                <a:ln>
                  <a:noFill/>
                </a:ln>
                <a:solidFill>
                  <a:srgbClr val="00586A"/>
                </a:solidFill>
                <a:latin typeface="Calibri"/>
              </a:rPr>
              <a:t>14</a:t>
            </a:fld>
            <a:endParaRPr lang="fr-FR" sz="1050" b="0" i="0" u="none" strike="noStrike" cap="none" spc="0">
              <a:ln>
                <a:noFill/>
              </a:ln>
              <a:solidFill>
                <a:srgbClr val="00586A"/>
              </a:solidFill>
              <a:latin typeface="Calibri"/>
            </a:endParaRPr>
          </a:p>
        </p:txBody>
      </p:sp>
      <p:pic>
        <p:nvPicPr>
          <p:cNvPr id="3" name="Image 2">
            <a:extLst>
              <a:ext uri="{FF2B5EF4-FFF2-40B4-BE49-F238E27FC236}">
                <a16:creationId xmlns:a16="http://schemas.microsoft.com/office/drawing/2014/main" id="{5971C1AA-F15A-7031-E973-B6D724B8F3D4}"/>
              </a:ext>
            </a:extLst>
          </p:cNvPr>
          <p:cNvPicPr>
            <a:picLocks noChangeAspect="1"/>
          </p:cNvPicPr>
          <p:nvPr/>
        </p:nvPicPr>
        <p:blipFill>
          <a:blip r:embed="rId2"/>
          <a:stretch>
            <a:fillRect/>
          </a:stretch>
        </p:blipFill>
        <p:spPr>
          <a:xfrm>
            <a:off x="1286990" y="3717033"/>
            <a:ext cx="8793840" cy="2802818"/>
          </a:xfrm>
          <a:prstGeom prst="rect">
            <a:avLst/>
          </a:prstGeom>
        </p:spPr>
      </p:pic>
    </p:spTree>
    <p:extLst>
      <p:ext uri="{BB962C8B-B14F-4D97-AF65-F5344CB8AC3E}">
        <p14:creationId xmlns:p14="http://schemas.microsoft.com/office/powerpoint/2010/main" val="39806366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lvl1pPr>
              <a:defRPr sz="3200" b="0" i="0">
                <a:solidFill>
                  <a:srgbClr val="00586A"/>
                </a:solidFill>
                <a:latin typeface="Arial"/>
                <a:ea typeface="Arial"/>
                <a:cs typeface="Arial"/>
              </a:defRPr>
            </a:lvl1pPr>
          </a:lstStyle>
          <a:p>
            <a:pPr>
              <a:defRPr/>
            </a:pPr>
            <a:r>
              <a:rPr lang="fr-FR" dirty="0"/>
              <a:t>Droits des usagers</a:t>
            </a:r>
            <a:endParaRPr dirty="0"/>
          </a:p>
        </p:txBody>
      </p:sp>
      <p:sp>
        <p:nvSpPr>
          <p:cNvPr id="5" name="Content Placeholder 2"/>
          <p:cNvSpPr>
            <a:spLocks noGrp="1"/>
          </p:cNvSpPr>
          <p:nvPr>
            <p:ph idx="1"/>
          </p:nvPr>
        </p:nvSpPr>
        <p:spPr bwMode="auto">
          <a:xfrm>
            <a:off x="838196" y="1180561"/>
            <a:ext cx="10946435" cy="4984743"/>
          </a:xfrm>
        </p:spPr>
        <p:txBody>
          <a:bodyPr vertOverflow="overflow" horzOverflow="clip" vert="horz" wrap="square" lIns="91440" tIns="45720" rIns="91440" bIns="45720" numCol="1" spcCol="0" rtlCol="0" fromWordArt="0" anchor="t" anchorCtr="0" forceAA="0" compatLnSpc="0">
            <a:normAutofit/>
          </a:bodyPr>
          <a:lstStyle>
            <a:lvl1pPr marL="355599" indent="-355599">
              <a:buClr>
                <a:srgbClr val="379B6B"/>
              </a:buClr>
              <a:defRPr sz="2800" b="0" i="0">
                <a:solidFill>
                  <a:srgbClr val="379B6B"/>
                </a:solidFill>
                <a:latin typeface="Arial"/>
                <a:ea typeface="Arial"/>
                <a:cs typeface="Arial"/>
              </a:defRPr>
            </a:lvl1pPr>
            <a:lvl2pPr marL="630235" indent="-274635">
              <a:spcBef>
                <a:spcPts val="1197"/>
              </a:spcBef>
              <a:buClr>
                <a:srgbClr val="379B6B"/>
              </a:buClr>
              <a:defRPr sz="2000" b="0" i="0">
                <a:solidFill>
                  <a:schemeClr val="accent1">
                    <a:lumMod val="75000"/>
                  </a:schemeClr>
                </a:solidFill>
                <a:latin typeface="Arial"/>
                <a:ea typeface="Arial"/>
                <a:cs typeface="Arial"/>
              </a:defRPr>
            </a:lvl2pPr>
            <a:lvl3pPr marL="893763" indent="-263522">
              <a:buClr>
                <a:srgbClr val="379B6B"/>
              </a:buClr>
              <a:defRPr sz="1800" b="0" i="0">
                <a:solidFill>
                  <a:srgbClr val="0093AF"/>
                </a:solidFill>
                <a:latin typeface="Arial"/>
                <a:ea typeface="Arial"/>
                <a:cs typeface="Arial"/>
              </a:defRPr>
            </a:lvl3pPr>
            <a:lvl4pPr marL="1168398" indent="-274635">
              <a:buClr>
                <a:srgbClr val="379B6B"/>
              </a:buClr>
              <a:defRPr sz="1600" b="0" i="0">
                <a:solidFill>
                  <a:srgbClr val="0093AF"/>
                </a:solidFill>
                <a:latin typeface="Arial"/>
                <a:ea typeface="Arial"/>
                <a:cs typeface="Arial"/>
              </a:defRPr>
            </a:lvl4pPr>
            <a:lvl5pPr marL="1431922" indent="-263522">
              <a:buClr>
                <a:srgbClr val="379B6B"/>
              </a:buClr>
              <a:defRPr sz="1400" b="0" i="0">
                <a:solidFill>
                  <a:srgbClr val="0093AF"/>
                </a:solidFill>
                <a:latin typeface="Arial"/>
                <a:ea typeface="Arial"/>
                <a:cs typeface="Arial"/>
              </a:defRPr>
            </a:lvl5pPr>
          </a:lstStyle>
          <a:p>
            <a:pPr>
              <a:defRPr/>
            </a:pPr>
            <a:r>
              <a:rPr lang="fr-FR" sz="2400" b="0" i="0" u="none" strike="noStrike" cap="none" spc="0" dirty="0">
                <a:solidFill>
                  <a:srgbClr val="379B6B"/>
                </a:solidFill>
                <a:latin typeface="Arial"/>
                <a:ea typeface="Arial"/>
                <a:cs typeface="Arial"/>
              </a:rPr>
              <a:t>Est-il obligatoire d’informer l’usager que nous utilisons son matricule INS pour partager et/ou échanger des données de santé le concernant ? </a:t>
            </a:r>
          </a:p>
          <a:p>
            <a:pPr>
              <a:defRPr/>
            </a:pPr>
            <a:endParaRPr lang="fr-FR" dirty="0"/>
          </a:p>
          <a:p>
            <a:pPr lvl="1">
              <a:defRPr/>
            </a:pPr>
            <a:r>
              <a:rPr lang="fr-FR" dirty="0"/>
              <a:t>Il n’y a aucune obligation d’informer l’usager que vous utilisez son matricule INS car celui-ci est considéré comme un trait strict au même titre que son nom, prénom naissance, date de naissance, sexe et lieu de naissance.</a:t>
            </a:r>
            <a:endParaRPr lang="fr-FR" sz="1600" dirty="0"/>
          </a:p>
          <a:p>
            <a:pPr marL="355600" lvl="1" indent="0" algn="just">
              <a:buNone/>
              <a:defRPr/>
            </a:pPr>
            <a:endParaRPr lang="fr-FR" sz="1600" dirty="0">
              <a:solidFill>
                <a:schemeClr val="accent1">
                  <a:lumMod val="75000"/>
                </a:schemeClr>
              </a:solidFill>
            </a:endParaRPr>
          </a:p>
          <a:p>
            <a:pPr lvl="1" algn="just">
              <a:defRPr/>
            </a:pPr>
            <a:r>
              <a:rPr lang="fr-FR" dirty="0"/>
              <a:t>De manière spécifique pour PAACO-GLOBULE, la seule obligation que vous avez c’est de recueillir son consentement pour partager et/ou échanger des données de santé le concernant.</a:t>
            </a:r>
          </a:p>
        </p:txBody>
      </p:sp>
      <p:sp>
        <p:nvSpPr>
          <p:cNvPr id="6" name="Slide Number Placeholder 5"/>
          <p:cNvSpPr>
            <a:spLocks noGrp="1"/>
          </p:cNvSpPr>
          <p:nvPr>
            <p:ph type="sldNum" sz="quarter" idx="12"/>
          </p:nvPr>
        </p:nvSpPr>
        <p:spPr bwMode="auto"/>
        <p:txBody>
          <a:bodyPr/>
          <a:lstStyle>
            <a:lvl1pPr>
              <a:defRPr sz="1050" b="0" i="0">
                <a:solidFill>
                  <a:srgbClr val="00586A"/>
                </a:solidFill>
                <a:latin typeface="+mn-lt"/>
                <a:ea typeface="Muller Thin"/>
                <a:cs typeface="Muller Thin"/>
              </a:defRPr>
            </a:lvl1pPr>
          </a:lstStyle>
          <a:p>
            <a:pPr marL="0" marR="0" lvl="0" indent="0" algn="r" defTabSz="914400">
              <a:lnSpc>
                <a:spcPct val="100000"/>
              </a:lnSpc>
              <a:spcBef>
                <a:spcPts val="0"/>
              </a:spcBef>
              <a:spcAft>
                <a:spcPts val="0"/>
              </a:spcAft>
              <a:buClrTx/>
              <a:buSzTx/>
              <a:buFontTx/>
              <a:buNone/>
              <a:defRPr/>
            </a:pPr>
            <a:fld id="{0AAFA593-AF8F-EC6A-D53F-EC57447F7DA5}" type="slidenum">
              <a:rPr lang="fr-FR" sz="1050" b="0" i="0" u="none" strike="noStrike" cap="none" spc="0">
                <a:ln>
                  <a:noFill/>
                </a:ln>
                <a:solidFill>
                  <a:srgbClr val="00586A"/>
                </a:solidFill>
                <a:latin typeface="Calibri"/>
              </a:rPr>
              <a:t>15</a:t>
            </a:fld>
            <a:endParaRPr lang="fr-FR" sz="1050" b="0" i="0" u="none" strike="noStrike" cap="none" spc="0">
              <a:ln>
                <a:noFill/>
              </a:ln>
              <a:solidFill>
                <a:srgbClr val="00586A"/>
              </a:solidFill>
              <a:latin typeface="Calibri"/>
            </a:endParaRPr>
          </a:p>
        </p:txBody>
      </p:sp>
    </p:spTree>
    <p:extLst>
      <p:ext uri="{BB962C8B-B14F-4D97-AF65-F5344CB8AC3E}">
        <p14:creationId xmlns:p14="http://schemas.microsoft.com/office/powerpoint/2010/main" val="33329433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lvl1pPr>
              <a:defRPr sz="3200" b="0" i="0">
                <a:solidFill>
                  <a:srgbClr val="00586A"/>
                </a:solidFill>
                <a:latin typeface="Arial"/>
                <a:ea typeface="Arial"/>
                <a:cs typeface="Arial"/>
              </a:defRPr>
            </a:lvl1pPr>
          </a:lstStyle>
          <a:p>
            <a:pPr>
              <a:defRPr/>
            </a:pPr>
            <a:r>
              <a:rPr lang="fr-FR" dirty="0"/>
              <a:t>Droits des usagers</a:t>
            </a:r>
            <a:endParaRPr dirty="0"/>
          </a:p>
        </p:txBody>
      </p:sp>
      <p:sp>
        <p:nvSpPr>
          <p:cNvPr id="5" name="Content Placeholder 2"/>
          <p:cNvSpPr>
            <a:spLocks noGrp="1"/>
          </p:cNvSpPr>
          <p:nvPr>
            <p:ph idx="1"/>
          </p:nvPr>
        </p:nvSpPr>
        <p:spPr bwMode="auto">
          <a:xfrm>
            <a:off x="838196" y="1180561"/>
            <a:ext cx="10946435" cy="4984743"/>
          </a:xfrm>
        </p:spPr>
        <p:txBody>
          <a:bodyPr vertOverflow="overflow" horzOverflow="clip" vert="horz" wrap="square" lIns="91440" tIns="45720" rIns="91440" bIns="45720" numCol="1" spcCol="0" rtlCol="0" fromWordArt="0" anchor="t" anchorCtr="0" forceAA="0" compatLnSpc="0">
            <a:normAutofit/>
          </a:bodyPr>
          <a:lstStyle>
            <a:lvl1pPr marL="355599" indent="-355599">
              <a:buClr>
                <a:srgbClr val="379B6B"/>
              </a:buClr>
              <a:defRPr sz="2800" b="0" i="0">
                <a:solidFill>
                  <a:srgbClr val="379B6B"/>
                </a:solidFill>
                <a:latin typeface="Arial"/>
                <a:ea typeface="Arial"/>
                <a:cs typeface="Arial"/>
              </a:defRPr>
            </a:lvl1pPr>
            <a:lvl2pPr marL="630235" indent="-274635">
              <a:spcBef>
                <a:spcPts val="1197"/>
              </a:spcBef>
              <a:buClr>
                <a:srgbClr val="379B6B"/>
              </a:buClr>
              <a:defRPr sz="2000" b="0" i="0">
                <a:solidFill>
                  <a:schemeClr val="accent1">
                    <a:lumMod val="75000"/>
                  </a:schemeClr>
                </a:solidFill>
                <a:latin typeface="Arial"/>
                <a:ea typeface="Arial"/>
                <a:cs typeface="Arial"/>
              </a:defRPr>
            </a:lvl2pPr>
            <a:lvl3pPr marL="893763" indent="-263522">
              <a:buClr>
                <a:srgbClr val="379B6B"/>
              </a:buClr>
              <a:defRPr sz="1800" b="0" i="0">
                <a:solidFill>
                  <a:srgbClr val="0093AF"/>
                </a:solidFill>
                <a:latin typeface="Arial"/>
                <a:ea typeface="Arial"/>
                <a:cs typeface="Arial"/>
              </a:defRPr>
            </a:lvl3pPr>
            <a:lvl4pPr marL="1168398" indent="-274635">
              <a:buClr>
                <a:srgbClr val="379B6B"/>
              </a:buClr>
              <a:defRPr sz="1600" b="0" i="0">
                <a:solidFill>
                  <a:srgbClr val="0093AF"/>
                </a:solidFill>
                <a:latin typeface="Arial"/>
                <a:ea typeface="Arial"/>
                <a:cs typeface="Arial"/>
              </a:defRPr>
            </a:lvl4pPr>
            <a:lvl5pPr marL="1431922" indent="-263522">
              <a:buClr>
                <a:srgbClr val="379B6B"/>
              </a:buClr>
              <a:defRPr sz="1400" b="0" i="0">
                <a:solidFill>
                  <a:srgbClr val="0093AF"/>
                </a:solidFill>
                <a:latin typeface="Arial"/>
                <a:ea typeface="Arial"/>
                <a:cs typeface="Arial"/>
              </a:defRPr>
            </a:lvl5pPr>
          </a:lstStyle>
          <a:p>
            <a:pPr>
              <a:defRPr/>
            </a:pPr>
            <a:r>
              <a:rPr lang="fr-FR" sz="2400" b="0" i="0" u="none" strike="noStrike" cap="none" spc="0" dirty="0">
                <a:solidFill>
                  <a:srgbClr val="379B6B"/>
                </a:solidFill>
                <a:latin typeface="Arial"/>
                <a:ea typeface="Arial"/>
                <a:cs typeface="Arial"/>
              </a:rPr>
              <a:t>Quelle information donner à l’usager sur le dépliant de demande de correction auprès de l’INSEE ? </a:t>
            </a:r>
          </a:p>
          <a:p>
            <a:pPr lvl="1">
              <a:defRPr/>
            </a:pPr>
            <a:r>
              <a:rPr lang="fr-FR" dirty="0"/>
              <a:t>Il est important d’expliquer à l’usager la nécessité de faire modifier son état civil auprès de l’INSEE afin que son identité puisse être recueillie de manière fiable afin de sécuriser son identité tout au long de son parcours de soins.</a:t>
            </a:r>
          </a:p>
          <a:p>
            <a:pPr lvl="1">
              <a:defRPr/>
            </a:pPr>
            <a:r>
              <a:rPr lang="fr-FR" dirty="0"/>
              <a:t>Spécifier également à l’usager, qu’il doit préciser quel est le trait d’identité erroné.</a:t>
            </a:r>
          </a:p>
          <a:p>
            <a:pPr lvl="1">
              <a:defRPr/>
            </a:pPr>
            <a:r>
              <a:rPr lang="fr-FR" dirty="0"/>
              <a:t>Ce dépliant comporte un QR code, un lien pour accéder au site de l’INSEE et l’URL du site, de ce fait si cela est possible, soit privilégier un envoi numérique à l’usager soit lui remettre en mains propres et lui expliquer les différents accès.</a:t>
            </a:r>
          </a:p>
          <a:p>
            <a:pPr lvl="1">
              <a:defRPr/>
            </a:pPr>
            <a:r>
              <a:rPr lang="fr-FR" dirty="0"/>
              <a:t>Concernant les usagers en rupture numérique, ils peuvent contacter l’INSEE à l’adresse postale suivante : </a:t>
            </a:r>
            <a:r>
              <a:rPr lang="fr-FR" i="1" dirty="0">
                <a:solidFill>
                  <a:srgbClr val="00B0F0"/>
                </a:solidFill>
              </a:rPr>
              <a:t>Direction Régionale des Pays de la Loire ; Pôle RFD - Division État civil - relations clients ;105, rue des Français Libres ; BP 67401 ; 44274 Nantes cedex 2. </a:t>
            </a:r>
          </a:p>
          <a:p>
            <a:pPr lvl="1">
              <a:defRPr/>
            </a:pPr>
            <a:r>
              <a:rPr lang="fr-FR" dirty="0"/>
              <a:t>Pour les usagers nés en Nouvelle-Calédonie ou à l’étranger, la procédure doit être effectuée auprès de leur caisse d’affiliation.</a:t>
            </a:r>
          </a:p>
          <a:p>
            <a:pPr marL="355600" lvl="1" indent="0" algn="just">
              <a:buNone/>
              <a:defRPr/>
            </a:pPr>
            <a:endParaRPr lang="fr-FR" dirty="0"/>
          </a:p>
        </p:txBody>
      </p:sp>
      <p:sp>
        <p:nvSpPr>
          <p:cNvPr id="6" name="Slide Number Placeholder 5"/>
          <p:cNvSpPr>
            <a:spLocks noGrp="1"/>
          </p:cNvSpPr>
          <p:nvPr>
            <p:ph type="sldNum" sz="quarter" idx="12"/>
          </p:nvPr>
        </p:nvSpPr>
        <p:spPr bwMode="auto"/>
        <p:txBody>
          <a:bodyPr/>
          <a:lstStyle>
            <a:lvl1pPr>
              <a:defRPr sz="1050" b="0" i="0">
                <a:solidFill>
                  <a:srgbClr val="00586A"/>
                </a:solidFill>
                <a:latin typeface="+mn-lt"/>
                <a:ea typeface="Muller Thin"/>
                <a:cs typeface="Muller Thin"/>
              </a:defRPr>
            </a:lvl1pPr>
          </a:lstStyle>
          <a:p>
            <a:pPr marL="0" marR="0" lvl="0" indent="0" algn="r" defTabSz="914400">
              <a:lnSpc>
                <a:spcPct val="100000"/>
              </a:lnSpc>
              <a:spcBef>
                <a:spcPts val="0"/>
              </a:spcBef>
              <a:spcAft>
                <a:spcPts val="0"/>
              </a:spcAft>
              <a:buClrTx/>
              <a:buSzTx/>
              <a:buFontTx/>
              <a:buNone/>
              <a:defRPr/>
            </a:pPr>
            <a:fld id="{0AAFA593-AF8F-EC6A-D53F-EC57447F7DA5}" type="slidenum">
              <a:rPr lang="fr-FR" sz="1050" b="0" i="0" u="none" strike="noStrike" cap="none" spc="0">
                <a:ln>
                  <a:noFill/>
                </a:ln>
                <a:solidFill>
                  <a:srgbClr val="00586A"/>
                </a:solidFill>
                <a:latin typeface="Calibri"/>
              </a:rPr>
              <a:t>16</a:t>
            </a:fld>
            <a:endParaRPr lang="fr-FR" sz="1050" b="0" i="0" u="none" strike="noStrike" cap="none" spc="0">
              <a:ln>
                <a:noFill/>
              </a:ln>
              <a:solidFill>
                <a:srgbClr val="00586A"/>
              </a:solidFill>
              <a:latin typeface="Calibri"/>
            </a:endParaRPr>
          </a:p>
        </p:txBody>
      </p:sp>
    </p:spTree>
    <p:extLst>
      <p:ext uri="{BB962C8B-B14F-4D97-AF65-F5344CB8AC3E}">
        <p14:creationId xmlns:p14="http://schemas.microsoft.com/office/powerpoint/2010/main" val="37688103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re 1"/>
          <p:cNvSpPr>
            <a:spLocks noGrp="1"/>
          </p:cNvSpPr>
          <p:nvPr>
            <p:ph type="title"/>
          </p:nvPr>
        </p:nvSpPr>
        <p:spPr bwMode="auto"/>
        <p:txBody>
          <a:bodyPr/>
          <a:lstStyle/>
          <a:p>
            <a:pPr>
              <a:defRPr/>
            </a:pPr>
            <a:r>
              <a:rPr lang="fr-FR"/>
              <a:t>Temps d’échange</a:t>
            </a:r>
            <a:endParaRPr/>
          </a:p>
        </p:txBody>
      </p:sp>
      <p:sp>
        <p:nvSpPr>
          <p:cNvPr id="5" name="Espace réservé du numéro de diapositive 3"/>
          <p:cNvSpPr>
            <a:spLocks noGrp="1"/>
          </p:cNvSpPr>
          <p:nvPr>
            <p:ph type="sldNum" sz="quarter" idx="12"/>
          </p:nvPr>
        </p:nvSpPr>
        <p:spPr bwMode="auto"/>
        <p:txBody>
          <a:bodyPr/>
          <a:lstStyle/>
          <a:p>
            <a:pPr marL="0" marR="0" lvl="0" indent="0" algn="r" defTabSz="914400">
              <a:lnSpc>
                <a:spcPct val="100000"/>
              </a:lnSpc>
              <a:spcBef>
                <a:spcPts val="0"/>
              </a:spcBef>
              <a:spcAft>
                <a:spcPts val="0"/>
              </a:spcAft>
              <a:buClrTx/>
              <a:buSzTx/>
              <a:buFontTx/>
              <a:buNone/>
              <a:defRPr/>
            </a:pPr>
            <a:fld id="{74DCADC6-4AB5-3D4D-A621-3FDD7336022D}" type="slidenum">
              <a:rPr lang="fr-FR" sz="1050" b="0" i="0" u="none" strike="noStrike" cap="none" spc="0">
                <a:ln>
                  <a:noFill/>
                </a:ln>
                <a:solidFill>
                  <a:srgbClr val="00586A"/>
                </a:solidFill>
                <a:latin typeface="Calibri"/>
              </a:rPr>
              <a:t>17</a:t>
            </a:fld>
            <a:endParaRPr lang="fr-FR" sz="1050" b="0" i="0" u="none" strike="noStrike" cap="none" spc="0">
              <a:ln>
                <a:noFill/>
              </a:ln>
              <a:solidFill>
                <a:srgbClr val="00586A"/>
              </a:solidFill>
              <a:latin typeface="Calibri"/>
            </a:endParaRPr>
          </a:p>
        </p:txBody>
      </p:sp>
      <p:pic>
        <p:nvPicPr>
          <p:cNvPr id="6" name="Image 5"/>
          <p:cNvPicPr>
            <a:picLocks noChangeAspect="1"/>
          </p:cNvPicPr>
          <p:nvPr/>
        </p:nvPicPr>
        <p:blipFill>
          <a:blip r:embed="rId2"/>
          <a:stretch/>
        </p:blipFill>
        <p:spPr bwMode="auto">
          <a:xfrm>
            <a:off x="3071321" y="1495263"/>
            <a:ext cx="6095999" cy="4610099"/>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p:txBody>
          <a:bodyPr/>
          <a:lstStyle/>
          <a:p>
            <a:pPr>
              <a:defRPr/>
            </a:pPr>
            <a:r>
              <a:rPr lang="fr-FR" dirty="0"/>
              <a:t>Questions posées en séance</a:t>
            </a:r>
            <a:endParaRPr dirty="0"/>
          </a:p>
        </p:txBody>
      </p:sp>
      <p:sp>
        <p:nvSpPr>
          <p:cNvPr id="3" name="Espace réservé du contenu 2"/>
          <p:cNvSpPr>
            <a:spLocks noGrp="1"/>
          </p:cNvSpPr>
          <p:nvPr>
            <p:ph idx="1"/>
          </p:nvPr>
        </p:nvSpPr>
        <p:spPr bwMode="auto"/>
        <p:txBody>
          <a:bodyPr>
            <a:normAutofit/>
          </a:bodyPr>
          <a:lstStyle/>
          <a:p>
            <a:pPr>
              <a:defRPr/>
            </a:pPr>
            <a:r>
              <a:rPr lang="fr-FR" dirty="0"/>
              <a:t>Doit-on adresser à la CRIV tous nos évènements indésirables ?</a:t>
            </a:r>
          </a:p>
          <a:p>
            <a:pPr lvl="1">
              <a:defRPr/>
            </a:pPr>
            <a:r>
              <a:rPr lang="fr-FR" dirty="0"/>
              <a:t>Les EIG nous sont transmis par l’ARS-NA, la CRIV contacte la structure afin de lui proposer un accompagnement en termes de gestion des risques et demande un REX pour le bilan annuel,</a:t>
            </a:r>
          </a:p>
          <a:p>
            <a:pPr lvl="1">
              <a:defRPr/>
            </a:pPr>
            <a:r>
              <a:rPr lang="fr-FR" dirty="0"/>
              <a:t>Les EI non graves liés à une erreur d’identification peuvent transmis à la CRIV avec le rapport de la CIV,</a:t>
            </a:r>
          </a:p>
          <a:p>
            <a:pPr lvl="1">
              <a:defRPr/>
            </a:pPr>
            <a:r>
              <a:rPr lang="fr-FR" dirty="0"/>
              <a:t>Toutefois si la structure le souhaite, elle peut solliciter la CRIV pour un accompagnement sur un EI. </a:t>
            </a:r>
          </a:p>
        </p:txBody>
      </p:sp>
      <p:sp>
        <p:nvSpPr>
          <p:cNvPr id="4" name="Espace réservé du numéro de diapositive 3"/>
          <p:cNvSpPr>
            <a:spLocks noGrp="1"/>
          </p:cNvSpPr>
          <p:nvPr>
            <p:ph type="sldNum" sz="quarter" idx="12"/>
          </p:nvPr>
        </p:nvSpPr>
        <p:spPr bwMode="auto"/>
        <p:txBody>
          <a:bodyPr/>
          <a:lstStyle/>
          <a:p>
            <a:pPr>
              <a:defRPr/>
            </a:pPr>
            <a:fld id="{74DCADC6-4AB5-3D4D-A621-3FDD7336022D}" type="slidenum">
              <a:rPr lang="fr-FR"/>
              <a:t>18</a:t>
            </a:fld>
            <a:endParaRPr lang="fr-FR"/>
          </a:p>
        </p:txBody>
      </p:sp>
    </p:spTree>
    <p:extLst>
      <p:ext uri="{BB962C8B-B14F-4D97-AF65-F5344CB8AC3E}">
        <p14:creationId xmlns:p14="http://schemas.microsoft.com/office/powerpoint/2010/main" val="13799731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p:txBody>
          <a:bodyPr/>
          <a:lstStyle/>
          <a:p>
            <a:pPr>
              <a:defRPr/>
            </a:pPr>
            <a:r>
              <a:rPr lang="fr-FR" dirty="0"/>
              <a:t>Questions posées en séance</a:t>
            </a:r>
            <a:endParaRPr dirty="0"/>
          </a:p>
        </p:txBody>
      </p:sp>
      <p:sp>
        <p:nvSpPr>
          <p:cNvPr id="3" name="Espace réservé du contenu 2"/>
          <p:cNvSpPr>
            <a:spLocks noGrp="1"/>
          </p:cNvSpPr>
          <p:nvPr>
            <p:ph idx="1"/>
          </p:nvPr>
        </p:nvSpPr>
        <p:spPr bwMode="auto">
          <a:xfrm>
            <a:off x="838200" y="1180563"/>
            <a:ext cx="10336227" cy="5210712"/>
          </a:xfrm>
        </p:spPr>
        <p:txBody>
          <a:bodyPr>
            <a:normAutofit/>
          </a:bodyPr>
          <a:lstStyle/>
          <a:p>
            <a:pPr>
              <a:defRPr/>
            </a:pPr>
            <a:r>
              <a:rPr lang="fr-FR" dirty="0"/>
              <a:t>Est-ce que la structure peut réaliser la demande de correction des traits d’identité d’un usager auprès de l’INSEE ?</a:t>
            </a:r>
          </a:p>
          <a:p>
            <a:pPr lvl="1" algn="just">
              <a:defRPr/>
            </a:pPr>
            <a:r>
              <a:rPr lang="fr-FR" dirty="0"/>
              <a:t>Si l’usager donne son accord et fournit à la structure un document à haut niveau de confiance, le structure peut faire la demande de correction des traits d’identité de l’usager auprès de l’INSEE</a:t>
            </a:r>
          </a:p>
          <a:p>
            <a:pPr marL="355600" lvl="1" indent="0" algn="just">
              <a:buNone/>
              <a:defRPr/>
            </a:pPr>
            <a:endParaRPr lang="fr-FR" dirty="0"/>
          </a:p>
          <a:p>
            <a:pPr lvl="1" algn="just">
              <a:defRPr/>
            </a:pPr>
            <a:endParaRPr lang="fr-FR" dirty="0"/>
          </a:p>
          <a:p>
            <a:pPr lvl="1" algn="just">
              <a:defRPr/>
            </a:pPr>
            <a:endParaRPr lang="fr-FR" dirty="0"/>
          </a:p>
          <a:p>
            <a:pPr lvl="1" algn="just">
              <a:defRPr/>
            </a:pPr>
            <a:endParaRPr lang="fr-FR" dirty="0"/>
          </a:p>
          <a:p>
            <a:pPr lvl="1" algn="just">
              <a:defRPr/>
            </a:pPr>
            <a:endParaRPr lang="fr-FR" dirty="0"/>
          </a:p>
          <a:p>
            <a:pPr marL="355600" lvl="1" indent="0" algn="just">
              <a:buNone/>
              <a:defRPr/>
            </a:pPr>
            <a:r>
              <a:rPr lang="fr-FR" dirty="0"/>
              <a:t>Il est à noter que certains établissements ayant des résidents en rupture numérique ont mis en œuvre cette pratique afin de qualifier un maximum d’INS dans le but de sécuriser le parcours de santé de leurs résidents.</a:t>
            </a:r>
          </a:p>
        </p:txBody>
      </p:sp>
      <p:sp>
        <p:nvSpPr>
          <p:cNvPr id="4" name="Espace réservé du numéro de diapositive 3"/>
          <p:cNvSpPr>
            <a:spLocks noGrp="1"/>
          </p:cNvSpPr>
          <p:nvPr>
            <p:ph type="sldNum" sz="quarter" idx="12"/>
          </p:nvPr>
        </p:nvSpPr>
        <p:spPr bwMode="auto"/>
        <p:txBody>
          <a:bodyPr/>
          <a:lstStyle/>
          <a:p>
            <a:pPr>
              <a:defRPr/>
            </a:pPr>
            <a:fld id="{74DCADC6-4AB5-3D4D-A621-3FDD7336022D}" type="slidenum">
              <a:rPr lang="fr-FR"/>
              <a:t>19</a:t>
            </a:fld>
            <a:endParaRPr lang="fr-FR"/>
          </a:p>
        </p:txBody>
      </p:sp>
      <p:pic>
        <p:nvPicPr>
          <p:cNvPr id="8" name="Image 7">
            <a:extLst>
              <a:ext uri="{FF2B5EF4-FFF2-40B4-BE49-F238E27FC236}">
                <a16:creationId xmlns:a16="http://schemas.microsoft.com/office/drawing/2014/main" id="{4620B3C8-A20B-C746-F2D3-D3D2B88D35C2}"/>
              </a:ext>
            </a:extLst>
          </p:cNvPr>
          <p:cNvPicPr>
            <a:picLocks noChangeAspect="1"/>
          </p:cNvPicPr>
          <p:nvPr/>
        </p:nvPicPr>
        <p:blipFill>
          <a:blip r:embed="rId2"/>
          <a:stretch>
            <a:fillRect/>
          </a:stretch>
        </p:blipFill>
        <p:spPr>
          <a:xfrm>
            <a:off x="3575720" y="3284984"/>
            <a:ext cx="5184576" cy="1656184"/>
          </a:xfrm>
          <a:prstGeom prst="rect">
            <a:avLst/>
          </a:prstGeom>
        </p:spPr>
      </p:pic>
    </p:spTree>
    <p:extLst>
      <p:ext uri="{BB962C8B-B14F-4D97-AF65-F5344CB8AC3E}">
        <p14:creationId xmlns:p14="http://schemas.microsoft.com/office/powerpoint/2010/main" val="4267359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re 1"/>
          <p:cNvSpPr>
            <a:spLocks noGrp="1"/>
          </p:cNvSpPr>
          <p:nvPr>
            <p:ph type="title"/>
          </p:nvPr>
        </p:nvSpPr>
        <p:spPr bwMode="auto"/>
        <p:txBody>
          <a:bodyPr/>
          <a:lstStyle/>
          <a:p>
            <a:pPr>
              <a:defRPr/>
            </a:pPr>
            <a:r>
              <a:rPr lang="fr-FR"/>
              <a:t>Consignes générales</a:t>
            </a:r>
            <a:endParaRPr/>
          </a:p>
        </p:txBody>
      </p:sp>
      <p:sp>
        <p:nvSpPr>
          <p:cNvPr id="5" name="Espace réservé du contenu 2"/>
          <p:cNvSpPr>
            <a:spLocks noGrp="1"/>
          </p:cNvSpPr>
          <p:nvPr>
            <p:ph idx="1"/>
          </p:nvPr>
        </p:nvSpPr>
        <p:spPr bwMode="auto">
          <a:xfrm>
            <a:off x="838198" y="1587499"/>
            <a:ext cx="10946434" cy="4803774"/>
          </a:xfrm>
        </p:spPr>
        <p:txBody>
          <a:bodyPr/>
          <a:lstStyle/>
          <a:p>
            <a:pPr>
              <a:defRPr/>
            </a:pPr>
            <a:r>
              <a:rPr lang="fr-FR" dirty="0"/>
              <a:t>Garder les micros coupés (</a:t>
            </a:r>
            <a:r>
              <a:rPr lang="fr-FR" sz="2400" dirty="0"/>
              <a:t>ordinateur et/ou téléphone</a:t>
            </a:r>
            <a:r>
              <a:rPr lang="fr-FR" dirty="0"/>
              <a:t>) </a:t>
            </a:r>
            <a:endParaRPr dirty="0"/>
          </a:p>
          <a:p>
            <a:pPr>
              <a:defRPr/>
            </a:pPr>
            <a:r>
              <a:rPr lang="fr-FR" dirty="0"/>
              <a:t>Utiliser le Chat pour apporter des commentaires ou poser vos questions</a:t>
            </a:r>
            <a:endParaRPr dirty="0"/>
          </a:p>
          <a:p>
            <a:pPr>
              <a:defRPr/>
            </a:pPr>
            <a:r>
              <a:rPr lang="fr-FR" dirty="0"/>
              <a:t>La prise de parole sera possible sur invitation expresse à le faire</a:t>
            </a:r>
            <a:endParaRPr dirty="0"/>
          </a:p>
          <a:p>
            <a:pPr>
              <a:defRPr/>
            </a:pPr>
            <a:endParaRPr dirty="0"/>
          </a:p>
        </p:txBody>
      </p:sp>
      <p:sp>
        <p:nvSpPr>
          <p:cNvPr id="6" name="Espace réservé du numéro de diapositive 3"/>
          <p:cNvSpPr>
            <a:spLocks noGrp="1"/>
          </p:cNvSpPr>
          <p:nvPr>
            <p:ph type="sldNum" sz="quarter" idx="12"/>
          </p:nvPr>
        </p:nvSpPr>
        <p:spPr bwMode="auto"/>
        <p:txBody>
          <a:bodyPr/>
          <a:lstStyle/>
          <a:p>
            <a:pPr marL="0" marR="0" lvl="0" indent="0" algn="r" defTabSz="914400">
              <a:lnSpc>
                <a:spcPct val="100000"/>
              </a:lnSpc>
              <a:spcBef>
                <a:spcPts val="0"/>
              </a:spcBef>
              <a:spcAft>
                <a:spcPts val="0"/>
              </a:spcAft>
              <a:buClrTx/>
              <a:buSzTx/>
              <a:buFontTx/>
              <a:buNone/>
              <a:defRPr/>
            </a:pPr>
            <a:fld id="{74DCADC6-4AB5-3D4D-A621-3FDD7336022D}" type="slidenum">
              <a:rPr lang="fr-FR" sz="1050" b="0" i="0" u="none" strike="noStrike" cap="none" spc="0">
                <a:ln>
                  <a:noFill/>
                </a:ln>
                <a:solidFill>
                  <a:srgbClr val="00586A"/>
                </a:solidFill>
                <a:latin typeface="Calibri"/>
              </a:rPr>
              <a:t>2</a:t>
            </a:fld>
            <a:endParaRPr lang="fr-FR" sz="1050" b="0" i="0" u="none" strike="noStrike" cap="none" spc="0">
              <a:ln>
                <a:noFill/>
              </a:ln>
              <a:solidFill>
                <a:srgbClr val="00586A"/>
              </a:solidFill>
              <a:latin typeface="Calibri"/>
            </a:endParaRPr>
          </a:p>
        </p:txBody>
      </p:sp>
      <p:pic>
        <p:nvPicPr>
          <p:cNvPr id="7" name="Image 5" descr="Une image contenant personne, intérieur&#10;&#10;Description générée automatiquement"/>
          <p:cNvPicPr>
            <a:picLocks noChangeAspect="1"/>
          </p:cNvPicPr>
          <p:nvPr/>
        </p:nvPicPr>
        <p:blipFill>
          <a:blip r:embed="rId2"/>
          <a:stretch/>
        </p:blipFill>
        <p:spPr bwMode="auto">
          <a:xfrm>
            <a:off x="4223792" y="4141878"/>
            <a:ext cx="3449960" cy="2000977"/>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Image 5"/>
          <p:cNvPicPr>
            <a:picLocks noChangeAspect="1"/>
          </p:cNvPicPr>
          <p:nvPr/>
        </p:nvPicPr>
        <p:blipFill>
          <a:blip r:embed="rId2"/>
          <a:stretch/>
        </p:blipFill>
        <p:spPr bwMode="auto">
          <a:xfrm>
            <a:off x="1343472" y="4451273"/>
            <a:ext cx="2095499" cy="1619249"/>
          </a:xfrm>
          <a:prstGeom prst="rect">
            <a:avLst/>
          </a:prstGeom>
        </p:spPr>
      </p:pic>
      <p:sp>
        <p:nvSpPr>
          <p:cNvPr id="5" name="Title 1"/>
          <p:cNvSpPr txBox="1"/>
          <p:nvPr/>
        </p:nvSpPr>
        <p:spPr bwMode="auto">
          <a:xfrm>
            <a:off x="2559209" y="3284984"/>
            <a:ext cx="6166920" cy="591249"/>
          </a:xfrm>
          <a:prstGeom prst="rect">
            <a:avLst/>
          </a:prstGeom>
        </p:spPr>
        <p:txBody>
          <a:bodyPr vert="horz" lIns="91440" tIns="45720" rIns="91440" bIns="45720" rtlCol="0" anchor="b">
            <a:noAutofit/>
          </a:bodyPr>
          <a:lstStyle>
            <a:lvl1pPr algn="l" defTabSz="914400">
              <a:lnSpc>
                <a:spcPct val="90000"/>
              </a:lnSpc>
              <a:spcBef>
                <a:spcPts val="0"/>
              </a:spcBef>
              <a:buNone/>
              <a:defRPr sz="3200" b="0" i="0">
                <a:solidFill>
                  <a:schemeClr val="bg1"/>
                </a:solidFill>
                <a:latin typeface="Muller"/>
                <a:ea typeface="Muller"/>
                <a:cs typeface="Muller"/>
              </a:defRPr>
            </a:lvl1pPr>
          </a:lstStyle>
          <a:p>
            <a:pPr marL="0" marR="0" lvl="0" indent="0" algn="ctr" defTabSz="914400">
              <a:lnSpc>
                <a:spcPct val="90000"/>
              </a:lnSpc>
              <a:spcBef>
                <a:spcPts val="0"/>
              </a:spcBef>
              <a:spcAft>
                <a:spcPts val="0"/>
              </a:spcAft>
              <a:buClrTx/>
              <a:buSzTx/>
              <a:buFontTx/>
              <a:buNone/>
              <a:defRPr/>
            </a:pPr>
            <a:r>
              <a:rPr lang="fr-FR" sz="3600" b="1" i="0" u="none" strike="noStrike" cap="none" spc="0">
                <a:ln>
                  <a:noFill/>
                </a:ln>
                <a:solidFill>
                  <a:srgbClr val="6CB744"/>
                </a:solidFill>
                <a:latin typeface="Arial"/>
                <a:ea typeface="Arial"/>
                <a:cs typeface="Arial"/>
              </a:rPr>
              <a:t>Merci pour votre attention</a:t>
            </a:r>
            <a:endParaRPr lang="en-US" sz="3600" b="1" i="0" u="none" strike="noStrike" cap="none" spc="0">
              <a:ln>
                <a:noFill/>
              </a:ln>
              <a:solidFill>
                <a:srgbClr val="6CB744"/>
              </a:solidFill>
              <a:latin typeface="Arial"/>
              <a:ea typeface="Arial"/>
              <a:cs typeface="Arial"/>
            </a:endParaRPr>
          </a:p>
        </p:txBody>
      </p:sp>
      <p:sp>
        <p:nvSpPr>
          <p:cNvPr id="6" name="Rectangle 6"/>
          <p:cNvSpPr/>
          <p:nvPr/>
        </p:nvSpPr>
        <p:spPr bwMode="auto">
          <a:xfrm rot="1148830">
            <a:off x="7755204" y="1048490"/>
            <a:ext cx="2964273" cy="1200329"/>
          </a:xfrm>
          <a:prstGeom prst="rect">
            <a:avLst/>
          </a:prstGeom>
          <a:noFill/>
          <a:ln>
            <a:noFill/>
          </a:ln>
          <a:effectLst/>
        </p:spPr>
        <p:txBody>
          <a:bodyPr rot="0" spcFirstLastPara="0" vertOverflow="overflow" horzOverflow="clip" vert="horz" wrap="none" lIns="91440" tIns="45720" rIns="91440" bIns="45720" numCol="1" spcCol="0" rtlCol="0" fromWordArt="0" anchor="t" anchorCtr="0" forceAA="0" compatLnSpc="1">
            <a:prstTxWarp prst="textNoShape">
              <a:avLst/>
            </a:prstTxWarp>
            <a:spAutoFit/>
          </a:bodyPr>
          <a:lstStyle/>
          <a:p>
            <a:pPr marL="0" marR="0" lvl="0" indent="0" algn="ctr" defTabSz="914400">
              <a:lnSpc>
                <a:spcPct val="100000"/>
              </a:lnSpc>
              <a:spcBef>
                <a:spcPts val="0"/>
              </a:spcBef>
              <a:spcAft>
                <a:spcPts val="0"/>
              </a:spcAft>
              <a:buClrTx/>
              <a:buSzTx/>
              <a:buFontTx/>
              <a:buNone/>
              <a:defRPr/>
            </a:pPr>
            <a:r>
              <a:rPr sz="3600" b="1" i="0" u="none" strike="noStrike" cap="none" spc="0" dirty="0">
                <a:ln w="12700">
                  <a:solidFill>
                    <a:srgbClr val="70AD47"/>
                  </a:solidFill>
                </a:ln>
                <a:solidFill>
                  <a:srgbClr val="70AD47">
                    <a:lumMod val="60000"/>
                    <a:lumOff val="40000"/>
                  </a:srgbClr>
                </a:solidFill>
                <a:latin typeface="Calibri"/>
                <a:cs typeface="Arial"/>
              </a:rPr>
              <a:t>Prochain R</a:t>
            </a:r>
            <a:r>
              <a:rPr lang="fr-FR" sz="3600" b="1" i="0" u="none" strike="noStrike" cap="none" spc="0" dirty="0">
                <a:ln w="12700">
                  <a:solidFill>
                    <a:srgbClr val="70AD47"/>
                  </a:solidFill>
                </a:ln>
                <a:solidFill>
                  <a:srgbClr val="70AD47">
                    <a:lumMod val="60000"/>
                    <a:lumOff val="40000"/>
                  </a:srgbClr>
                </a:solidFill>
                <a:latin typeface="Calibri"/>
                <a:cs typeface="Arial"/>
              </a:rPr>
              <a:t>D</a:t>
            </a:r>
            <a:r>
              <a:rPr sz="3600" b="1" i="0" u="none" strike="noStrike" cap="none" spc="0" dirty="0">
                <a:ln w="12700">
                  <a:solidFill>
                    <a:srgbClr val="70AD47"/>
                  </a:solidFill>
                </a:ln>
                <a:solidFill>
                  <a:srgbClr val="70AD47">
                    <a:lumMod val="60000"/>
                    <a:lumOff val="40000"/>
                  </a:srgbClr>
                </a:solidFill>
                <a:latin typeface="Calibri"/>
                <a:cs typeface="Arial"/>
              </a:rPr>
              <a:t>V</a:t>
            </a:r>
            <a:endParaRPr sz="1800" b="0" i="0" u="none" strike="noStrike" cap="none" spc="0" dirty="0">
              <a:ln>
                <a:noFill/>
              </a:ln>
              <a:solidFill>
                <a:prstClr val="black"/>
              </a:solidFill>
              <a:latin typeface="Calibri"/>
              <a:cs typeface="Arial"/>
            </a:endParaRPr>
          </a:p>
          <a:p>
            <a:pPr marL="0" marR="0" lvl="0" indent="0" algn="ctr" defTabSz="914400">
              <a:lnSpc>
                <a:spcPct val="100000"/>
              </a:lnSpc>
              <a:spcBef>
                <a:spcPts val="0"/>
              </a:spcBef>
              <a:spcAft>
                <a:spcPts val="0"/>
              </a:spcAft>
              <a:buClrTx/>
              <a:buSzTx/>
              <a:buFontTx/>
              <a:buNone/>
              <a:defRPr/>
            </a:pPr>
            <a:r>
              <a:rPr sz="3600" b="1" i="0" u="none" strike="noStrike" cap="none" spc="0" dirty="0">
                <a:ln w="12700">
                  <a:solidFill>
                    <a:srgbClr val="70AD47"/>
                  </a:solidFill>
                </a:ln>
                <a:solidFill>
                  <a:srgbClr val="70AD47">
                    <a:lumMod val="60000"/>
                    <a:lumOff val="40000"/>
                  </a:srgbClr>
                </a:solidFill>
                <a:latin typeface="Calibri"/>
                <a:cs typeface="Arial"/>
              </a:rPr>
              <a:t>le </a:t>
            </a:r>
            <a:r>
              <a:rPr lang="fr-FR" sz="3600" b="1" i="0" u="none" strike="noStrike" cap="none" spc="0" dirty="0">
                <a:ln w="12700">
                  <a:solidFill>
                    <a:srgbClr val="70AD47"/>
                  </a:solidFill>
                </a:ln>
                <a:solidFill>
                  <a:srgbClr val="70AD47">
                    <a:lumMod val="60000"/>
                    <a:lumOff val="40000"/>
                  </a:srgbClr>
                </a:solidFill>
                <a:latin typeface="Calibri"/>
                <a:cs typeface="Arial"/>
              </a:rPr>
              <a:t>04 mai </a:t>
            </a:r>
            <a:r>
              <a:rPr sz="3600" b="1" i="0" u="none" strike="noStrike" cap="none" spc="0" dirty="0">
                <a:ln w="12700">
                  <a:solidFill>
                    <a:srgbClr val="70AD47"/>
                  </a:solidFill>
                </a:ln>
                <a:solidFill>
                  <a:srgbClr val="70AD47">
                    <a:lumMod val="60000"/>
                    <a:lumOff val="40000"/>
                  </a:srgbClr>
                </a:solidFill>
                <a:latin typeface="Calibri"/>
                <a:cs typeface="Arial"/>
              </a:rPr>
              <a:t>202</a:t>
            </a:r>
            <a:r>
              <a:rPr lang="fr-FR" sz="3600" b="1" i="0" u="none" strike="noStrike" cap="none" spc="0" dirty="0">
                <a:ln w="12700">
                  <a:solidFill>
                    <a:srgbClr val="70AD47"/>
                  </a:solidFill>
                </a:ln>
                <a:solidFill>
                  <a:srgbClr val="70AD47">
                    <a:lumMod val="60000"/>
                    <a:lumOff val="40000"/>
                  </a:srgbClr>
                </a:solidFill>
                <a:latin typeface="Calibri"/>
                <a:cs typeface="Arial"/>
              </a:rPr>
              <a:t>3</a:t>
            </a:r>
            <a:endParaRPr sz="1800" b="0" i="0" u="none" strike="noStrike" cap="none" spc="0" dirty="0">
              <a:ln>
                <a:noFill/>
              </a:ln>
              <a:solidFill>
                <a:prstClr val="black"/>
              </a:solidFill>
              <a:latin typeface="Calibri"/>
              <a:cs typeface="Arial"/>
            </a:endParaRPr>
          </a:p>
        </p:txBody>
      </p:sp>
      <p:sp>
        <p:nvSpPr>
          <p:cNvPr id="7" name="Bulle narrative : ronde 7"/>
          <p:cNvSpPr/>
          <p:nvPr/>
        </p:nvSpPr>
        <p:spPr bwMode="auto">
          <a:xfrm>
            <a:off x="4212658" y="4451273"/>
            <a:ext cx="5569703" cy="1120366"/>
          </a:xfrm>
          <a:prstGeom prst="wedgeEllipseCallout">
            <a:avLst>
              <a:gd name="adj1" fmla="val -66887"/>
              <a:gd name="adj2" fmla="val 12526"/>
            </a:avLst>
          </a:prstGeom>
        </p:spPr>
        <p:style>
          <a:lnRef idx="1">
            <a:schemeClr val="accent6"/>
          </a:lnRef>
          <a:fillRef idx="2">
            <a:schemeClr val="accent6"/>
          </a:fillRef>
          <a:effectRef idx="1">
            <a:schemeClr val="accent6"/>
          </a:effectRef>
          <a:fontRef idx="minor">
            <a:schemeClr val="dk1"/>
          </a:fontRef>
        </p:style>
      </p:sp>
      <p:sp>
        <p:nvSpPr>
          <p:cNvPr id="8" name="ZoneTexte 8"/>
          <p:cNvSpPr txBox="1"/>
          <p:nvPr/>
        </p:nvSpPr>
        <p:spPr bwMode="auto">
          <a:xfrm>
            <a:off x="5015880" y="4667747"/>
            <a:ext cx="4244450" cy="640079"/>
          </a:xfrm>
          <a:prstGeom prst="rect">
            <a:avLst/>
          </a:prstGeom>
          <a:noFill/>
        </p:spPr>
        <p:txBody>
          <a:bodyPr vertOverflow="overflow" horzOverflow="clip" vert="horz" wrap="square" lIns="91440" tIns="45720" rIns="91440" bIns="45720" numCol="1" spcCol="0" rtlCol="0" fromWordArt="0" anchor="t" anchorCtr="0" forceAA="0" compatLnSpc="0">
            <a:noAutofit/>
          </a:bodyPr>
          <a:lstStyle/>
          <a:p>
            <a:pPr marL="0" marR="0" lvl="0" indent="0" algn="l" defTabSz="914400">
              <a:lnSpc>
                <a:spcPct val="100000"/>
              </a:lnSpc>
              <a:spcBef>
                <a:spcPts val="0"/>
              </a:spcBef>
              <a:spcAft>
                <a:spcPts val="0"/>
              </a:spcAft>
              <a:buClrTx/>
              <a:buSzTx/>
              <a:buFontTx/>
              <a:buNone/>
              <a:defRPr/>
            </a:pPr>
            <a:r>
              <a:rPr lang="fr-FR" sz="1800" b="0" i="0" u="none" strike="noStrike" cap="none" spc="0" dirty="0">
                <a:ln>
                  <a:noFill/>
                </a:ln>
                <a:solidFill>
                  <a:prstClr val="black"/>
                </a:solidFill>
                <a:latin typeface="Calibri"/>
                <a:cs typeface="Arial"/>
              </a:rPr>
              <a:t>N’oubliez pas d’adresser vos questions à </a:t>
            </a:r>
            <a:r>
              <a:rPr lang="fr-FR" sz="1800" b="0" i="0" u="sng" strike="noStrike" cap="none" spc="0" dirty="0">
                <a:ln>
                  <a:noFill/>
                </a:ln>
                <a:solidFill>
                  <a:srgbClr val="0563C1"/>
                </a:solidFill>
                <a:latin typeface="Calibri"/>
                <a:cs typeface="Arial"/>
                <a:hlinkClick r:id="rId3" tooltip="mailto:criv@esea-na.fr"/>
              </a:rPr>
              <a:t>criv@esea-na.fr</a:t>
            </a:r>
            <a:r>
              <a:rPr lang="fr-FR" sz="1800" b="0" i="0" u="none" strike="noStrike" cap="none" spc="0" dirty="0">
                <a:ln>
                  <a:noFill/>
                </a:ln>
                <a:solidFill>
                  <a:prstClr val="black"/>
                </a:solidFill>
                <a:latin typeface="Calibri"/>
                <a:cs typeface="Arial"/>
              </a:rPr>
              <a:t> avant la prochaine session.</a:t>
            </a:r>
            <a:endParaRPr sz="1800" b="0" i="0" u="none" strike="noStrike" cap="none" spc="0" dirty="0">
              <a:ln>
                <a:noFill/>
              </a:ln>
              <a:solidFill>
                <a:prstClr val="black"/>
              </a:solidFill>
              <a:latin typeface="Calibri"/>
              <a:cs typeface="Arial"/>
            </a:endParaRPr>
          </a:p>
        </p:txBody>
      </p:sp>
      <p:sp>
        <p:nvSpPr>
          <p:cNvPr id="9" name="ZoneTexte 2"/>
          <p:cNvSpPr txBox="1"/>
          <p:nvPr/>
        </p:nvSpPr>
        <p:spPr bwMode="auto">
          <a:xfrm>
            <a:off x="7680176" y="1268760"/>
            <a:ext cx="45719" cy="369332"/>
          </a:xfrm>
          <a:prstGeom prst="rect">
            <a:avLst/>
          </a:prstGeom>
          <a:noFill/>
        </p:spPr>
        <p:txBody>
          <a:bodyPr wrap="square" rtlCol="0">
            <a:spAutoFit/>
          </a:bodyPr>
          <a:lstStyle/>
          <a:p>
            <a:pPr marL="0" marR="0" lvl="0" indent="0" algn="l" defTabSz="914400">
              <a:lnSpc>
                <a:spcPct val="100000"/>
              </a:lnSpc>
              <a:spcBef>
                <a:spcPts val="0"/>
              </a:spcBef>
              <a:spcAft>
                <a:spcPts val="0"/>
              </a:spcAft>
              <a:buClrTx/>
              <a:buSzTx/>
              <a:buFontTx/>
              <a:buNone/>
              <a:defRPr/>
            </a:pPr>
            <a:endParaRPr lang="fr-FR" sz="1800" b="0" i="0" u="none" strike="noStrike" cap="none" spc="0">
              <a:ln>
                <a:noFill/>
              </a:ln>
              <a:solidFill>
                <a:prstClr val="black"/>
              </a:solidFill>
              <a:latin typeface="Calibri"/>
              <a:cs typeface="Arial"/>
            </a:endParaRPr>
          </a:p>
        </p:txBody>
      </p:sp>
      <p:grpSp>
        <p:nvGrpSpPr>
          <p:cNvPr id="10" name="Groupe 9"/>
          <p:cNvGrpSpPr/>
          <p:nvPr/>
        </p:nvGrpSpPr>
        <p:grpSpPr bwMode="auto">
          <a:xfrm>
            <a:off x="301386" y="705565"/>
            <a:ext cx="3360060" cy="2219379"/>
            <a:chOff x="7176120" y="476672"/>
            <a:chExt cx="3888432" cy="1529425"/>
          </a:xfrm>
        </p:grpSpPr>
        <p:sp>
          <p:nvSpPr>
            <p:cNvPr id="11" name="Parchemin : vertical 1"/>
            <p:cNvSpPr/>
            <p:nvPr/>
          </p:nvSpPr>
          <p:spPr bwMode="auto">
            <a:xfrm>
              <a:off x="7176120" y="476672"/>
              <a:ext cx="3888432" cy="1529425"/>
            </a:xfrm>
            <a:prstGeom prst="verticalScroll">
              <a:avLst>
                <a:gd name="adj" fmla="val 12500"/>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a:lnSpc>
                  <a:spcPct val="100000"/>
                </a:lnSpc>
                <a:spcBef>
                  <a:spcPts val="0"/>
                </a:spcBef>
                <a:spcAft>
                  <a:spcPts val="0"/>
                </a:spcAft>
                <a:buClrTx/>
                <a:buSzTx/>
                <a:buFontTx/>
                <a:buNone/>
                <a:defRPr/>
              </a:pPr>
              <a:endParaRPr lang="fr-FR" sz="1800" b="0" i="0" u="none" strike="noStrike" cap="none" spc="0">
                <a:ln>
                  <a:noFill/>
                </a:ln>
                <a:solidFill>
                  <a:prstClr val="black"/>
                </a:solidFill>
                <a:latin typeface="Calibri"/>
                <a:cs typeface="Arial"/>
              </a:endParaRPr>
            </a:p>
          </p:txBody>
        </p:sp>
        <p:sp>
          <p:nvSpPr>
            <p:cNvPr id="12" name="ZoneTexte 8"/>
            <p:cNvSpPr txBox="1"/>
            <p:nvPr/>
          </p:nvSpPr>
          <p:spPr bwMode="auto">
            <a:xfrm>
              <a:off x="7548762" y="805768"/>
              <a:ext cx="3258332" cy="986068"/>
            </a:xfrm>
            <a:prstGeom prst="rect">
              <a:avLst/>
            </a:prstGeom>
            <a:noFill/>
          </p:spPr>
          <p:txBody>
            <a:bodyPr wrap="square" rtlCol="0">
              <a:spAutoFit/>
            </a:bodyPr>
            <a:lstStyle/>
            <a:p>
              <a:pPr marL="0" marR="0" lvl="0" indent="0" algn="ctr" defTabSz="914400">
                <a:lnSpc>
                  <a:spcPct val="100000"/>
                </a:lnSpc>
                <a:spcBef>
                  <a:spcPts val="0"/>
                </a:spcBef>
                <a:spcAft>
                  <a:spcPts val="0"/>
                </a:spcAft>
                <a:buClrTx/>
                <a:buSzTx/>
                <a:buFontTx/>
                <a:buNone/>
                <a:defRPr/>
              </a:pPr>
              <a:r>
                <a:rPr lang="fr-FR" sz="1800" b="0" i="0" u="none" strike="noStrike" cap="none" spc="0" dirty="0">
                  <a:ln>
                    <a:noFill/>
                  </a:ln>
                  <a:solidFill>
                    <a:prstClr val="black"/>
                  </a:solidFill>
                  <a:latin typeface="Calibri"/>
                  <a:cs typeface="Arial"/>
                </a:rPr>
                <a:t>Retrouvez les supports des webinaires précédents </a:t>
              </a:r>
              <a:br>
                <a:rPr lang="fr-FR" sz="1800" b="0" i="0" u="none" strike="noStrike" cap="none" spc="0" dirty="0">
                  <a:ln>
                    <a:noFill/>
                  </a:ln>
                  <a:solidFill>
                    <a:prstClr val="black"/>
                  </a:solidFill>
                  <a:latin typeface="Calibri"/>
                  <a:cs typeface="Arial"/>
                </a:rPr>
              </a:br>
              <a:r>
                <a:rPr lang="fr-FR" sz="1800" b="0" i="0" u="none" strike="noStrike" cap="none" spc="0" dirty="0">
                  <a:ln>
                    <a:noFill/>
                  </a:ln>
                  <a:solidFill>
                    <a:prstClr val="black"/>
                  </a:solidFill>
                  <a:latin typeface="Calibri"/>
                  <a:cs typeface="Arial"/>
                </a:rPr>
                <a:t>sur la page </a:t>
              </a:r>
              <a:endParaRPr sz="1800" b="0" i="0" u="none" strike="noStrike" cap="none" spc="0" dirty="0">
                <a:ln>
                  <a:noFill/>
                </a:ln>
                <a:solidFill>
                  <a:prstClr val="black"/>
                </a:solidFill>
                <a:latin typeface="Calibri"/>
                <a:cs typeface="Arial"/>
              </a:endParaRPr>
            </a:p>
            <a:p>
              <a:pPr marL="0" marR="0" lvl="0" indent="0" algn="ctr" defTabSz="914400">
                <a:lnSpc>
                  <a:spcPct val="100000"/>
                </a:lnSpc>
                <a:spcBef>
                  <a:spcPts val="0"/>
                </a:spcBef>
                <a:spcAft>
                  <a:spcPts val="0"/>
                </a:spcAft>
                <a:buClrTx/>
                <a:buSzTx/>
                <a:buFontTx/>
                <a:buNone/>
                <a:defRPr/>
              </a:pPr>
              <a:r>
                <a:rPr lang="fr-FR" sz="1800" b="0" i="0" u="sng" strike="noStrike" cap="none" spc="0" dirty="0">
                  <a:ln>
                    <a:noFill/>
                  </a:ln>
                  <a:solidFill>
                    <a:prstClr val="black"/>
                  </a:solidFill>
                  <a:latin typeface="Calibri"/>
                  <a:cs typeface="Arial"/>
                  <a:hlinkClick r:id="rId4" tooltip="https://www.identito-na.fr/actions-communication"/>
                </a:rPr>
                <a:t>Actions de communication</a:t>
              </a:r>
              <a:r>
                <a:rPr lang="fr-FR" sz="1800" b="0" i="0" u="none" strike="noStrike" cap="none" spc="0" dirty="0">
                  <a:ln>
                    <a:noFill/>
                  </a:ln>
                  <a:solidFill>
                    <a:prstClr val="black"/>
                  </a:solidFill>
                  <a:latin typeface="Calibri"/>
                  <a:cs typeface="Arial"/>
                </a:rPr>
                <a:t> du site identito-na.fr</a:t>
              </a:r>
              <a:endParaRPr sz="1800" b="0" i="0" u="none" strike="noStrike" cap="none" spc="0" dirty="0">
                <a:ln>
                  <a:noFill/>
                </a:ln>
                <a:solidFill>
                  <a:prstClr val="black"/>
                </a:solidFill>
                <a:latin typeface="Calibri"/>
                <a:cs typeface="Arial"/>
              </a:endParaRPr>
            </a:p>
          </p:txBody>
        </p:sp>
      </p:grpSp>
      <p:sp>
        <p:nvSpPr>
          <p:cNvPr id="13" name="ZoneTexte 1"/>
          <p:cNvSpPr txBox="1"/>
          <p:nvPr/>
        </p:nvSpPr>
        <p:spPr bwMode="auto">
          <a:xfrm>
            <a:off x="2999656" y="5903893"/>
            <a:ext cx="7272808" cy="954107"/>
          </a:xfrm>
          <a:prstGeom prst="rect">
            <a:avLst/>
          </a:prstGeom>
          <a:noFill/>
        </p:spPr>
        <p:txBody>
          <a:bodyPr wrap="square" rtlCol="0">
            <a:spAutoFit/>
          </a:bodyPr>
          <a:lstStyle/>
          <a:p>
            <a:pPr marL="0" marR="0" lvl="0" indent="0" algn="ctr" defTabSz="914400">
              <a:lnSpc>
                <a:spcPct val="100000"/>
              </a:lnSpc>
              <a:spcBef>
                <a:spcPts val="0"/>
              </a:spcBef>
              <a:spcAft>
                <a:spcPts val="0"/>
              </a:spcAft>
              <a:buClrTx/>
              <a:buSzTx/>
              <a:buFontTx/>
              <a:buNone/>
              <a:defRPr/>
            </a:pPr>
            <a:r>
              <a:rPr lang="fr-FR" sz="2800" b="0" i="0" strike="noStrike" cap="none" spc="0" dirty="0">
                <a:ln>
                  <a:noFill/>
                </a:ln>
                <a:solidFill>
                  <a:prstClr val="black"/>
                </a:solidFill>
                <a:latin typeface="Calibri"/>
                <a:cs typeface="Arial"/>
              </a:rPr>
              <a:t>Evénement 2</a:t>
            </a:r>
            <a:r>
              <a:rPr lang="fr-FR" sz="2800" b="0" i="0" strike="noStrike" cap="none" spc="0" baseline="30000" dirty="0">
                <a:ln>
                  <a:noFill/>
                </a:ln>
                <a:solidFill>
                  <a:prstClr val="black"/>
                </a:solidFill>
                <a:latin typeface="Calibri"/>
                <a:cs typeface="Arial"/>
              </a:rPr>
              <a:t>ème</a:t>
            </a:r>
            <a:r>
              <a:rPr lang="fr-FR" sz="2800" b="0" i="0" strike="noStrike" cap="none" spc="0" dirty="0">
                <a:ln>
                  <a:noFill/>
                </a:ln>
                <a:solidFill>
                  <a:prstClr val="black"/>
                </a:solidFill>
                <a:latin typeface="Calibri"/>
                <a:cs typeface="Arial"/>
              </a:rPr>
              <a:t> journée régionale d’identitovigilance le 4 avril </a:t>
            </a:r>
            <a:r>
              <a:rPr lang="fr-FR" sz="2800" b="0" i="0" strike="noStrike" cap="none" spc="0" dirty="0">
                <a:ln>
                  <a:noFill/>
                </a:ln>
                <a:solidFill>
                  <a:prstClr val="black"/>
                </a:solidFill>
                <a:latin typeface="Calibri"/>
                <a:cs typeface="Arial"/>
                <a:hlinkClick r:id="rId5"/>
              </a:rPr>
              <a:t>inscription</a:t>
            </a:r>
            <a:endParaRPr lang="fr-FR" sz="2800" b="0" i="0" strike="noStrike" cap="none" spc="0" dirty="0">
              <a:ln>
                <a:noFill/>
              </a:ln>
              <a:solidFill>
                <a:prstClr val="black"/>
              </a:solidFill>
              <a:latin typeface="Calibri"/>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lvl1pPr>
              <a:defRPr sz="3200" b="0" i="0">
                <a:solidFill>
                  <a:srgbClr val="00586A"/>
                </a:solidFill>
                <a:latin typeface="Arial"/>
                <a:ea typeface="Arial"/>
                <a:cs typeface="Arial"/>
              </a:defRPr>
            </a:lvl1pPr>
          </a:lstStyle>
          <a:p>
            <a:pPr>
              <a:defRPr/>
            </a:pPr>
            <a:r>
              <a:rPr lang="fr-FR" dirty="0"/>
              <a:t>Organisation</a:t>
            </a:r>
            <a:endParaRPr dirty="0"/>
          </a:p>
        </p:txBody>
      </p:sp>
      <p:sp>
        <p:nvSpPr>
          <p:cNvPr id="5" name="Content Placeholder 2"/>
          <p:cNvSpPr>
            <a:spLocks noGrp="1"/>
          </p:cNvSpPr>
          <p:nvPr>
            <p:ph idx="1"/>
          </p:nvPr>
        </p:nvSpPr>
        <p:spPr bwMode="auto">
          <a:xfrm>
            <a:off x="838196" y="1180561"/>
            <a:ext cx="9866316" cy="4984743"/>
          </a:xfrm>
        </p:spPr>
        <p:txBody>
          <a:bodyPr vertOverflow="overflow" horzOverflow="clip" vert="horz" wrap="square" lIns="91440" tIns="45720" rIns="91440" bIns="45720" numCol="1" spcCol="0" rtlCol="0" fromWordArt="0" anchor="t" anchorCtr="0" forceAA="0" compatLnSpc="0">
            <a:normAutofit/>
          </a:bodyPr>
          <a:lstStyle>
            <a:lvl1pPr marL="355599" indent="-355599">
              <a:buClr>
                <a:srgbClr val="379B6B"/>
              </a:buClr>
              <a:defRPr sz="2800" b="0" i="0">
                <a:solidFill>
                  <a:srgbClr val="379B6B"/>
                </a:solidFill>
                <a:latin typeface="Arial"/>
                <a:ea typeface="Arial"/>
                <a:cs typeface="Arial"/>
              </a:defRPr>
            </a:lvl1pPr>
            <a:lvl2pPr marL="630235" indent="-274635">
              <a:spcBef>
                <a:spcPts val="1197"/>
              </a:spcBef>
              <a:buClr>
                <a:srgbClr val="379B6B"/>
              </a:buClr>
              <a:defRPr sz="2000" b="0" i="0">
                <a:solidFill>
                  <a:schemeClr val="accent1">
                    <a:lumMod val="75000"/>
                  </a:schemeClr>
                </a:solidFill>
                <a:latin typeface="Arial"/>
                <a:ea typeface="Arial"/>
                <a:cs typeface="Arial"/>
              </a:defRPr>
            </a:lvl2pPr>
            <a:lvl3pPr marL="893763" indent="-263522">
              <a:buClr>
                <a:srgbClr val="379B6B"/>
              </a:buClr>
              <a:defRPr sz="1800" b="0" i="0">
                <a:solidFill>
                  <a:srgbClr val="0093AF"/>
                </a:solidFill>
                <a:latin typeface="Arial"/>
                <a:ea typeface="Arial"/>
                <a:cs typeface="Arial"/>
              </a:defRPr>
            </a:lvl3pPr>
            <a:lvl4pPr marL="1168398" indent="-274635">
              <a:buClr>
                <a:srgbClr val="379B6B"/>
              </a:buClr>
              <a:defRPr sz="1600" b="0" i="0">
                <a:solidFill>
                  <a:srgbClr val="0093AF"/>
                </a:solidFill>
                <a:latin typeface="Arial"/>
                <a:ea typeface="Arial"/>
                <a:cs typeface="Arial"/>
              </a:defRPr>
            </a:lvl4pPr>
            <a:lvl5pPr marL="1431922" indent="-263522">
              <a:buClr>
                <a:srgbClr val="379B6B"/>
              </a:buClr>
              <a:defRPr sz="1400" b="0" i="0">
                <a:solidFill>
                  <a:srgbClr val="0093AF"/>
                </a:solidFill>
                <a:latin typeface="Arial"/>
                <a:ea typeface="Arial"/>
                <a:cs typeface="Arial"/>
              </a:defRPr>
            </a:lvl5pPr>
          </a:lstStyle>
          <a:p>
            <a:pPr>
              <a:defRPr/>
            </a:pPr>
            <a:r>
              <a:rPr lang="fr-FR" sz="2400" dirty="0"/>
              <a:t>Doit-on traiter les discordances des identités numériques locales et celles renvoyées par le téléservice </a:t>
            </a:r>
            <a:r>
              <a:rPr lang="fr-FR" sz="2400" dirty="0" err="1"/>
              <a:t>INSi</a:t>
            </a:r>
            <a:r>
              <a:rPr lang="fr-FR" sz="2400" dirty="0"/>
              <a:t> systématiquement en back office </a:t>
            </a:r>
            <a:r>
              <a:rPr lang="fr-FR" sz="2400" b="0" i="0" u="none" strike="noStrike" cap="none" spc="0" dirty="0">
                <a:solidFill>
                  <a:srgbClr val="379B6B"/>
                </a:solidFill>
                <a:latin typeface="Arial"/>
                <a:ea typeface="Arial"/>
                <a:cs typeface="Arial"/>
              </a:rPr>
              <a:t>? </a:t>
            </a:r>
          </a:p>
          <a:p>
            <a:pPr lvl="1" algn="just">
              <a:defRPr/>
            </a:pPr>
            <a:r>
              <a:rPr lang="fr-FR" dirty="0"/>
              <a:t>Les discordances peuvent être traitées en front office dès lors que les professionnels ont été formés sur les bonnes pratiques mentionnées dans la </a:t>
            </a:r>
            <a:r>
              <a:rPr lang="fr-FR" dirty="0">
                <a:hlinkClick r:id="rId2"/>
              </a:rPr>
              <a:t>FIP 15 (Conduite à tenir en cas d'incohérences constatées lors de la recherche de l’INS</a:t>
            </a:r>
            <a:r>
              <a:rPr lang="fr-FR" b="1" dirty="0">
                <a:hlinkClick r:id="rId2"/>
              </a:rPr>
              <a:t>)</a:t>
            </a:r>
            <a:r>
              <a:rPr lang="fr-FR" b="1" dirty="0"/>
              <a:t>.</a:t>
            </a:r>
          </a:p>
          <a:p>
            <a:pPr lvl="1" algn="just">
              <a:defRPr/>
            </a:pPr>
            <a:r>
              <a:rPr lang="fr-FR" dirty="0"/>
              <a:t>Cependant il est fortement recommandé de constituer une cellule par exemple la CIV pour traiter toutes les discordances qui n’auront pas pu être résolues en front office.</a:t>
            </a:r>
            <a:endParaRPr lang="fr-FR" sz="1600" dirty="0"/>
          </a:p>
          <a:p>
            <a:pPr lvl="1" algn="just">
              <a:defRPr/>
            </a:pPr>
            <a:r>
              <a:rPr lang="fr-FR" dirty="0"/>
              <a:t>Il appartient à la direction de la structure de définir l’organisation à mettre en œuvre pour le traitement des discordances. Le RNIV n’impose aucun modèle d’organisation par contre il spécifie que les discordances doivent être recensées et traitées.</a:t>
            </a:r>
          </a:p>
        </p:txBody>
      </p:sp>
      <p:sp>
        <p:nvSpPr>
          <p:cNvPr id="6" name="Slide Number Placeholder 5"/>
          <p:cNvSpPr>
            <a:spLocks noGrp="1"/>
          </p:cNvSpPr>
          <p:nvPr>
            <p:ph type="sldNum" sz="quarter" idx="12"/>
          </p:nvPr>
        </p:nvSpPr>
        <p:spPr bwMode="auto"/>
        <p:txBody>
          <a:bodyPr/>
          <a:lstStyle>
            <a:lvl1pPr>
              <a:defRPr sz="1050" b="0" i="0">
                <a:solidFill>
                  <a:srgbClr val="00586A"/>
                </a:solidFill>
                <a:latin typeface="+mn-lt"/>
                <a:ea typeface="Muller Thin"/>
                <a:cs typeface="Muller Thin"/>
              </a:defRPr>
            </a:lvl1pPr>
          </a:lstStyle>
          <a:p>
            <a:pPr marL="0" marR="0" lvl="0" indent="0" algn="r" defTabSz="914400">
              <a:lnSpc>
                <a:spcPct val="100000"/>
              </a:lnSpc>
              <a:spcBef>
                <a:spcPts val="0"/>
              </a:spcBef>
              <a:spcAft>
                <a:spcPts val="0"/>
              </a:spcAft>
              <a:buClrTx/>
              <a:buSzTx/>
              <a:buFontTx/>
              <a:buNone/>
              <a:defRPr/>
            </a:pPr>
            <a:fld id="{0AAFA593-AF8F-EC6A-D53F-EC57447F7DA5}" type="slidenum">
              <a:rPr lang="fr-FR" sz="1050" b="0" i="0" u="none" strike="noStrike" cap="none" spc="0">
                <a:ln>
                  <a:noFill/>
                </a:ln>
                <a:solidFill>
                  <a:srgbClr val="00586A"/>
                </a:solidFill>
                <a:latin typeface="Calibri"/>
              </a:rPr>
              <a:t>3</a:t>
            </a:fld>
            <a:endParaRPr lang="fr-FR" sz="1050" b="0" i="0" u="none" strike="noStrike" cap="none" spc="0">
              <a:ln>
                <a:noFill/>
              </a:ln>
              <a:solidFill>
                <a:srgbClr val="00586A"/>
              </a:solidFill>
              <a:latin typeface="Calibri"/>
            </a:endParaRPr>
          </a:p>
        </p:txBody>
      </p:sp>
    </p:spTree>
    <p:extLst>
      <p:ext uri="{BB962C8B-B14F-4D97-AF65-F5344CB8AC3E}">
        <p14:creationId xmlns:p14="http://schemas.microsoft.com/office/powerpoint/2010/main" val="2639155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re 1"/>
          <p:cNvSpPr>
            <a:spLocks noGrp="1"/>
          </p:cNvSpPr>
          <p:nvPr>
            <p:ph type="title"/>
          </p:nvPr>
        </p:nvSpPr>
        <p:spPr bwMode="auto"/>
        <p:txBody>
          <a:bodyPr/>
          <a:lstStyle/>
          <a:p>
            <a:pPr>
              <a:defRPr/>
            </a:pPr>
            <a:r>
              <a:rPr lang="fr-FR" dirty="0"/>
              <a:t>Définir la politique d’identitovigilance</a:t>
            </a:r>
            <a:endParaRPr dirty="0"/>
          </a:p>
        </p:txBody>
      </p:sp>
      <p:sp>
        <p:nvSpPr>
          <p:cNvPr id="5" name="Espace réservé du contenu 2"/>
          <p:cNvSpPr>
            <a:spLocks noGrp="1"/>
          </p:cNvSpPr>
          <p:nvPr>
            <p:ph idx="1"/>
          </p:nvPr>
        </p:nvSpPr>
        <p:spPr bwMode="auto">
          <a:xfrm>
            <a:off x="806549" y="1036811"/>
            <a:ext cx="10861121" cy="779576"/>
          </a:xfrm>
        </p:spPr>
        <p:txBody>
          <a:bodyPr/>
          <a:lstStyle/>
          <a:p>
            <a:pPr>
              <a:defRPr/>
            </a:pPr>
            <a:r>
              <a:rPr lang="fr-FR" dirty="0"/>
              <a:t>Comment organiser l’identification primaire des usagers ?</a:t>
            </a:r>
            <a:endParaRPr dirty="0"/>
          </a:p>
        </p:txBody>
      </p:sp>
      <p:sp>
        <p:nvSpPr>
          <p:cNvPr id="6" name="Rectangle : coins arrondis 1"/>
          <p:cNvSpPr/>
          <p:nvPr/>
        </p:nvSpPr>
        <p:spPr bwMode="auto">
          <a:xfrm>
            <a:off x="927774" y="2075537"/>
            <a:ext cx="10928866" cy="1091518"/>
          </a:xfrm>
          <a:prstGeom prst="roundRect">
            <a:avLst>
              <a:gd name="adj" fmla="val 16667"/>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p>
        </p:txBody>
      </p:sp>
      <p:sp>
        <p:nvSpPr>
          <p:cNvPr id="7" name="Rectangle : coins arrondis 41"/>
          <p:cNvSpPr/>
          <p:nvPr/>
        </p:nvSpPr>
        <p:spPr bwMode="auto">
          <a:xfrm>
            <a:off x="1077798" y="1487150"/>
            <a:ext cx="1944000" cy="527781"/>
          </a:xfrm>
          <a:prstGeom prst="roundRect">
            <a:avLst>
              <a:gd name="adj" fmla="val 16667"/>
            </a:avLst>
          </a:prstGeom>
          <a:solidFill>
            <a:srgbClr val="5352ED"/>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1600">
                <a:solidFill>
                  <a:schemeClr val="bg1"/>
                </a:solidFill>
              </a:rPr>
              <a:t>1</a:t>
            </a:r>
            <a:r>
              <a:rPr lang="fr-FR" sz="1600" baseline="30000">
                <a:solidFill>
                  <a:schemeClr val="bg1"/>
                </a:solidFill>
              </a:rPr>
              <a:t>er</a:t>
            </a:r>
            <a:r>
              <a:rPr lang="fr-FR" sz="1600">
                <a:solidFill>
                  <a:schemeClr val="bg1"/>
                </a:solidFill>
              </a:rPr>
              <a:t> niveau </a:t>
            </a:r>
            <a:br>
              <a:rPr lang="fr-FR" sz="1600">
                <a:solidFill>
                  <a:schemeClr val="bg1"/>
                </a:solidFill>
              </a:rPr>
            </a:br>
            <a:r>
              <a:rPr lang="fr-FR" sz="1600">
                <a:solidFill>
                  <a:schemeClr val="bg1"/>
                </a:solidFill>
              </a:rPr>
              <a:t>(admission)</a:t>
            </a:r>
            <a:endParaRPr lang="fr-FR" sz="1600"/>
          </a:p>
        </p:txBody>
      </p:sp>
      <p:sp>
        <p:nvSpPr>
          <p:cNvPr id="8" name="Rectangle : coins arrondis 48"/>
          <p:cNvSpPr/>
          <p:nvPr/>
        </p:nvSpPr>
        <p:spPr bwMode="auto">
          <a:xfrm>
            <a:off x="927774" y="3195690"/>
            <a:ext cx="10928866" cy="1114879"/>
          </a:xfrm>
          <a:prstGeom prst="roundRect">
            <a:avLst>
              <a:gd name="adj" fmla="val 16667"/>
            </a:avLst>
          </a:prstGeom>
          <a:solidFill>
            <a:srgbClr val="F1F2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1600"/>
          </a:p>
        </p:txBody>
      </p:sp>
      <p:sp>
        <p:nvSpPr>
          <p:cNvPr id="9" name="Rectangle : coins arrondis 49"/>
          <p:cNvSpPr/>
          <p:nvPr/>
        </p:nvSpPr>
        <p:spPr bwMode="auto">
          <a:xfrm>
            <a:off x="927774" y="4339206"/>
            <a:ext cx="10928866" cy="1091518"/>
          </a:xfrm>
          <a:prstGeom prst="roundRect">
            <a:avLst>
              <a:gd name="adj"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p>
        </p:txBody>
      </p:sp>
      <p:sp>
        <p:nvSpPr>
          <p:cNvPr id="10" name="Rectangle : coins arrondis 50"/>
          <p:cNvSpPr/>
          <p:nvPr/>
        </p:nvSpPr>
        <p:spPr bwMode="auto">
          <a:xfrm>
            <a:off x="927774" y="5459361"/>
            <a:ext cx="10928866" cy="1091518"/>
          </a:xfrm>
          <a:prstGeom prst="roundRect">
            <a:avLst>
              <a:gd name="adj" fmla="val 16667"/>
            </a:avLst>
          </a:prstGeom>
          <a:solidFill>
            <a:srgbClr val="F1F2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a:t>z</a:t>
            </a:r>
            <a:endParaRPr/>
          </a:p>
        </p:txBody>
      </p:sp>
      <p:sp>
        <p:nvSpPr>
          <p:cNvPr id="11" name="Rectangle : coins arrondis 56"/>
          <p:cNvSpPr/>
          <p:nvPr/>
        </p:nvSpPr>
        <p:spPr bwMode="auto">
          <a:xfrm>
            <a:off x="3143672" y="1487150"/>
            <a:ext cx="1944000" cy="527781"/>
          </a:xfrm>
          <a:prstGeom prst="roundRect">
            <a:avLst>
              <a:gd name="adj" fmla="val 16667"/>
            </a:avLst>
          </a:prstGeom>
          <a:solidFill>
            <a:srgbClr val="FF7F5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1600">
                <a:solidFill>
                  <a:schemeClr val="bg1"/>
                </a:solidFill>
              </a:rPr>
              <a:t>2</a:t>
            </a:r>
            <a:r>
              <a:rPr lang="fr-FR" sz="1600" baseline="30000">
                <a:solidFill>
                  <a:schemeClr val="bg1"/>
                </a:solidFill>
              </a:rPr>
              <a:t>eme</a:t>
            </a:r>
            <a:r>
              <a:rPr lang="fr-FR" sz="1600">
                <a:solidFill>
                  <a:schemeClr val="bg1"/>
                </a:solidFill>
              </a:rPr>
              <a:t> niveau </a:t>
            </a:r>
            <a:br>
              <a:rPr lang="fr-FR" sz="1600">
                <a:solidFill>
                  <a:schemeClr val="bg1"/>
                </a:solidFill>
              </a:rPr>
            </a:br>
            <a:r>
              <a:rPr lang="fr-FR" sz="1600">
                <a:solidFill>
                  <a:schemeClr val="bg1"/>
                </a:solidFill>
              </a:rPr>
              <a:t>(backoffice)</a:t>
            </a:r>
            <a:endParaRPr lang="fr-FR" sz="1600"/>
          </a:p>
        </p:txBody>
      </p:sp>
      <p:sp>
        <p:nvSpPr>
          <p:cNvPr id="12" name="Rectangle : coins arrondis 57"/>
          <p:cNvSpPr/>
          <p:nvPr/>
        </p:nvSpPr>
        <p:spPr bwMode="auto">
          <a:xfrm>
            <a:off x="5231904" y="1510442"/>
            <a:ext cx="1944000" cy="507062"/>
          </a:xfrm>
          <a:prstGeom prst="roundRect">
            <a:avLst>
              <a:gd name="adj" fmla="val 16667"/>
            </a:avLst>
          </a:prstGeom>
          <a:solidFill>
            <a:srgbClr val="A4B0BE"/>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1600">
                <a:solidFill>
                  <a:schemeClr val="bg1"/>
                </a:solidFill>
              </a:rPr>
              <a:t>3</a:t>
            </a:r>
            <a:r>
              <a:rPr lang="fr-FR" sz="1600" baseline="30000">
                <a:solidFill>
                  <a:schemeClr val="bg1"/>
                </a:solidFill>
              </a:rPr>
              <a:t>eme</a:t>
            </a:r>
            <a:r>
              <a:rPr lang="fr-FR" sz="1600">
                <a:solidFill>
                  <a:schemeClr val="bg1"/>
                </a:solidFill>
              </a:rPr>
              <a:t> niveau </a:t>
            </a:r>
            <a:br>
              <a:rPr lang="fr-FR" sz="1600">
                <a:solidFill>
                  <a:schemeClr val="bg1"/>
                </a:solidFill>
              </a:rPr>
            </a:br>
            <a:r>
              <a:rPr lang="fr-FR" sz="1600">
                <a:solidFill>
                  <a:schemeClr val="bg1"/>
                </a:solidFill>
              </a:rPr>
              <a:t>(référent IV, CIV)</a:t>
            </a:r>
            <a:endParaRPr/>
          </a:p>
        </p:txBody>
      </p:sp>
      <p:sp>
        <p:nvSpPr>
          <p:cNvPr id="13" name="Rectangle : coins arrondis 58"/>
          <p:cNvSpPr/>
          <p:nvPr/>
        </p:nvSpPr>
        <p:spPr bwMode="auto">
          <a:xfrm rot="5400000">
            <a:off x="5303719" y="4077265"/>
            <a:ext cx="4490034" cy="457200"/>
          </a:xfrm>
          <a:prstGeom prst="roundRect">
            <a:avLst>
              <a:gd name="adj" fmla="val 16667"/>
            </a:avLst>
          </a:prstGeom>
          <a:gradFill>
            <a:gsLst>
              <a:gs pos="0">
                <a:srgbClr val="FF4757"/>
              </a:gs>
              <a:gs pos="27000">
                <a:srgbClr val="BE7360"/>
              </a:gs>
              <a:gs pos="75000">
                <a:srgbClr val="55BA6E"/>
              </a:gs>
              <a:gs pos="100000">
                <a:srgbClr val="2ED573"/>
              </a:gs>
            </a:gsLst>
            <a:lin ang="108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p>
        </p:txBody>
      </p:sp>
      <p:sp>
        <p:nvSpPr>
          <p:cNvPr id="14" name="ZoneTexte 2"/>
          <p:cNvSpPr txBox="1"/>
          <p:nvPr/>
        </p:nvSpPr>
        <p:spPr bwMode="auto">
          <a:xfrm rot="5400000">
            <a:off x="6169031" y="4020423"/>
            <a:ext cx="2812830" cy="461665"/>
          </a:xfrm>
          <a:prstGeom prst="rect">
            <a:avLst/>
          </a:prstGeom>
          <a:noFill/>
        </p:spPr>
        <p:txBody>
          <a:bodyPr wrap="square" rtlCol="0">
            <a:spAutoFit/>
          </a:bodyPr>
          <a:lstStyle/>
          <a:p>
            <a:pPr>
              <a:defRPr/>
            </a:pPr>
            <a:r>
              <a:rPr lang="fr-FR" sz="2400">
                <a:solidFill>
                  <a:schemeClr val="bg1"/>
                </a:solidFill>
              </a:rPr>
              <a:t>Taux de qualification</a:t>
            </a:r>
            <a:endParaRPr/>
          </a:p>
        </p:txBody>
      </p:sp>
      <p:sp>
        <p:nvSpPr>
          <p:cNvPr id="15" name="Ellipse 61"/>
          <p:cNvSpPr/>
          <p:nvPr/>
        </p:nvSpPr>
        <p:spPr bwMode="auto">
          <a:xfrm>
            <a:off x="8400256" y="1421160"/>
            <a:ext cx="634589" cy="63458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p>
        </p:txBody>
      </p:sp>
      <p:pic>
        <p:nvPicPr>
          <p:cNvPr id="16" name="Graphique 60" descr="Ajouter avec un remplissage uni"/>
          <p:cNvPicPr>
            <a:picLocks noChangeAspect="1"/>
          </p:cNvPicPr>
          <p:nvPr/>
        </p:nvPicPr>
        <p:blipFill>
          <a:blip r:embed="rId2"/>
          <a:stretch/>
        </p:blipFill>
        <p:spPr bwMode="auto">
          <a:xfrm>
            <a:off x="8428840" y="1449503"/>
            <a:ext cx="577421" cy="577421"/>
          </a:xfrm>
          <a:prstGeom prst="rect">
            <a:avLst/>
          </a:prstGeom>
        </p:spPr>
      </p:pic>
      <p:sp>
        <p:nvSpPr>
          <p:cNvPr id="17" name="Ellipse 63"/>
          <p:cNvSpPr/>
          <p:nvPr/>
        </p:nvSpPr>
        <p:spPr bwMode="auto">
          <a:xfrm>
            <a:off x="10285947" y="1412776"/>
            <a:ext cx="634589" cy="63458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p>
        </p:txBody>
      </p:sp>
      <p:cxnSp>
        <p:nvCxnSpPr>
          <p:cNvPr id="18" name="Connecteur droit 65"/>
          <p:cNvCxnSpPr>
            <a:cxnSpLocks/>
          </p:cNvCxnSpPr>
          <p:nvPr/>
        </p:nvCxnSpPr>
        <p:spPr bwMode="auto">
          <a:xfrm>
            <a:off x="10357955" y="1730071"/>
            <a:ext cx="490573" cy="238"/>
          </a:xfrm>
          <a:prstGeom prst="line">
            <a:avLst/>
          </a:prstGeom>
          <a:ln w="57150">
            <a:solidFill>
              <a:srgbClr val="FF4757"/>
            </a:solidFill>
          </a:ln>
        </p:spPr>
        <p:style>
          <a:lnRef idx="1">
            <a:schemeClr val="dk1"/>
          </a:lnRef>
          <a:fillRef idx="0">
            <a:schemeClr val="dk1"/>
          </a:fillRef>
          <a:effectRef idx="0">
            <a:schemeClr val="dk1"/>
          </a:effectRef>
          <a:fontRef idx="minor">
            <a:schemeClr val="tx1"/>
          </a:fontRef>
        </p:style>
      </p:cxnSp>
      <p:cxnSp>
        <p:nvCxnSpPr>
          <p:cNvPr id="19" name="Connecteur droit 68"/>
          <p:cNvCxnSpPr>
            <a:cxnSpLocks/>
          </p:cNvCxnSpPr>
          <p:nvPr/>
        </p:nvCxnSpPr>
        <p:spPr bwMode="auto">
          <a:xfrm>
            <a:off x="9696400" y="2074985"/>
            <a:ext cx="0" cy="4475894"/>
          </a:xfrm>
          <a:prstGeom prst="line">
            <a:avLst/>
          </a:prstGeom>
          <a:ln w="28575"/>
        </p:spPr>
        <p:style>
          <a:lnRef idx="1">
            <a:schemeClr val="dk1"/>
          </a:lnRef>
          <a:fillRef idx="0">
            <a:schemeClr val="dk1"/>
          </a:fillRef>
          <a:effectRef idx="0">
            <a:schemeClr val="dk1"/>
          </a:effectRef>
          <a:fontRef idx="minor">
            <a:schemeClr val="tx1"/>
          </a:fontRef>
        </p:style>
      </p:cxnSp>
      <p:sp>
        <p:nvSpPr>
          <p:cNvPr id="20" name="ZoneTexte 69"/>
          <p:cNvSpPr txBox="1"/>
          <p:nvPr/>
        </p:nvSpPr>
        <p:spPr bwMode="auto">
          <a:xfrm>
            <a:off x="585593" y="3515266"/>
            <a:ext cx="469847" cy="523220"/>
          </a:xfrm>
          <a:prstGeom prst="rect">
            <a:avLst/>
          </a:prstGeom>
          <a:noFill/>
        </p:spPr>
        <p:txBody>
          <a:bodyPr wrap="square" rtlCol="0">
            <a:spAutoFit/>
          </a:bodyPr>
          <a:lstStyle/>
          <a:p>
            <a:pPr>
              <a:defRPr/>
            </a:pPr>
            <a:r>
              <a:rPr lang="fr-FR" sz="2800"/>
              <a:t>2</a:t>
            </a:r>
            <a:endParaRPr/>
          </a:p>
        </p:txBody>
      </p:sp>
      <p:sp>
        <p:nvSpPr>
          <p:cNvPr id="21" name="ZoneTexte 70"/>
          <p:cNvSpPr txBox="1"/>
          <p:nvPr/>
        </p:nvSpPr>
        <p:spPr bwMode="auto">
          <a:xfrm>
            <a:off x="585593" y="2474018"/>
            <a:ext cx="469847" cy="523220"/>
          </a:xfrm>
          <a:prstGeom prst="rect">
            <a:avLst/>
          </a:prstGeom>
          <a:noFill/>
        </p:spPr>
        <p:txBody>
          <a:bodyPr wrap="square" rtlCol="0">
            <a:spAutoFit/>
          </a:bodyPr>
          <a:lstStyle/>
          <a:p>
            <a:pPr>
              <a:defRPr/>
            </a:pPr>
            <a:r>
              <a:rPr lang="fr-FR" sz="2800"/>
              <a:t>1</a:t>
            </a:r>
            <a:endParaRPr/>
          </a:p>
        </p:txBody>
      </p:sp>
      <p:sp>
        <p:nvSpPr>
          <p:cNvPr id="22" name="ZoneTexte 71"/>
          <p:cNvSpPr txBox="1"/>
          <p:nvPr/>
        </p:nvSpPr>
        <p:spPr bwMode="auto">
          <a:xfrm>
            <a:off x="585593" y="5819835"/>
            <a:ext cx="469847" cy="523220"/>
          </a:xfrm>
          <a:prstGeom prst="rect">
            <a:avLst/>
          </a:prstGeom>
          <a:noFill/>
        </p:spPr>
        <p:txBody>
          <a:bodyPr wrap="square" rtlCol="0">
            <a:spAutoFit/>
          </a:bodyPr>
          <a:lstStyle/>
          <a:p>
            <a:pPr>
              <a:defRPr/>
            </a:pPr>
            <a:r>
              <a:rPr lang="fr-FR" sz="2800"/>
              <a:t>4</a:t>
            </a:r>
            <a:endParaRPr/>
          </a:p>
        </p:txBody>
      </p:sp>
      <p:sp>
        <p:nvSpPr>
          <p:cNvPr id="23" name="ZoneTexte 72"/>
          <p:cNvSpPr txBox="1"/>
          <p:nvPr/>
        </p:nvSpPr>
        <p:spPr bwMode="auto">
          <a:xfrm>
            <a:off x="585593" y="4719969"/>
            <a:ext cx="469847" cy="523220"/>
          </a:xfrm>
          <a:prstGeom prst="rect">
            <a:avLst/>
          </a:prstGeom>
          <a:noFill/>
        </p:spPr>
        <p:txBody>
          <a:bodyPr wrap="square" rtlCol="0">
            <a:spAutoFit/>
          </a:bodyPr>
          <a:lstStyle/>
          <a:p>
            <a:pPr>
              <a:defRPr/>
            </a:pPr>
            <a:r>
              <a:rPr lang="fr-FR" sz="2800"/>
              <a:t>3</a:t>
            </a:r>
            <a:endParaRPr/>
          </a:p>
        </p:txBody>
      </p:sp>
      <p:sp>
        <p:nvSpPr>
          <p:cNvPr id="24" name="ZoneTexte 76"/>
          <p:cNvSpPr txBox="1"/>
          <p:nvPr/>
        </p:nvSpPr>
        <p:spPr bwMode="auto">
          <a:xfrm>
            <a:off x="9774450" y="2336149"/>
            <a:ext cx="2082190" cy="584775"/>
          </a:xfrm>
          <a:prstGeom prst="rect">
            <a:avLst/>
          </a:prstGeom>
          <a:noFill/>
        </p:spPr>
        <p:txBody>
          <a:bodyPr wrap="square" rtlCol="0">
            <a:spAutoFit/>
          </a:bodyPr>
          <a:lstStyle/>
          <a:p>
            <a:pPr>
              <a:defRPr/>
            </a:pPr>
            <a:r>
              <a:rPr lang="fr-FR" sz="1600">
                <a:solidFill>
                  <a:srgbClr val="FF0000"/>
                </a:solidFill>
              </a:rPr>
              <a:t>Compétence et charge travail ++ de l’accueil</a:t>
            </a:r>
            <a:endParaRPr/>
          </a:p>
        </p:txBody>
      </p:sp>
      <p:sp>
        <p:nvSpPr>
          <p:cNvPr id="25" name="ZoneTexte 79"/>
          <p:cNvSpPr txBox="1"/>
          <p:nvPr/>
        </p:nvSpPr>
        <p:spPr bwMode="auto">
          <a:xfrm>
            <a:off x="9774450" y="3386072"/>
            <a:ext cx="2082190" cy="830997"/>
          </a:xfrm>
          <a:prstGeom prst="rect">
            <a:avLst/>
          </a:prstGeom>
          <a:noFill/>
        </p:spPr>
        <p:txBody>
          <a:bodyPr wrap="square" rtlCol="0">
            <a:spAutoFit/>
          </a:bodyPr>
          <a:lstStyle/>
          <a:p>
            <a:pPr>
              <a:defRPr/>
            </a:pPr>
            <a:r>
              <a:rPr lang="fr-FR" sz="1600"/>
              <a:t>Organisation 2</a:t>
            </a:r>
            <a:r>
              <a:rPr lang="fr-FR" sz="1600" baseline="30000"/>
              <a:t>e</a:t>
            </a:r>
            <a:r>
              <a:rPr lang="fr-FR" sz="1600"/>
              <a:t> niveau</a:t>
            </a:r>
            <a:endParaRPr sz="1600"/>
          </a:p>
          <a:p>
            <a:pPr>
              <a:defRPr/>
            </a:pPr>
            <a:r>
              <a:rPr lang="fr-FR" sz="1600"/>
              <a:t>Absence de l’usager</a:t>
            </a:r>
            <a:endParaRPr sz="1600"/>
          </a:p>
          <a:p>
            <a:pPr>
              <a:defRPr/>
            </a:pPr>
            <a:r>
              <a:rPr lang="fr-FR" sz="1600">
                <a:solidFill>
                  <a:srgbClr val="FF0000"/>
                </a:solidFill>
              </a:rPr>
              <a:t>Taux &lt; qualification</a:t>
            </a:r>
            <a:endParaRPr lang="fr-FR" sz="1600"/>
          </a:p>
        </p:txBody>
      </p:sp>
      <p:sp>
        <p:nvSpPr>
          <p:cNvPr id="26" name="ZoneTexte 80"/>
          <p:cNvSpPr txBox="1"/>
          <p:nvPr/>
        </p:nvSpPr>
        <p:spPr bwMode="auto">
          <a:xfrm>
            <a:off x="9774450" y="4383561"/>
            <a:ext cx="2082190" cy="1077218"/>
          </a:xfrm>
          <a:prstGeom prst="rect">
            <a:avLst/>
          </a:prstGeom>
          <a:noFill/>
        </p:spPr>
        <p:txBody>
          <a:bodyPr wrap="square" rtlCol="0">
            <a:spAutoFit/>
          </a:bodyPr>
          <a:lstStyle/>
          <a:p>
            <a:pPr>
              <a:defRPr/>
            </a:pPr>
            <a:r>
              <a:rPr lang="fr-FR" sz="1600"/>
              <a:t>Organisation 2</a:t>
            </a:r>
            <a:r>
              <a:rPr lang="fr-FR" sz="1600" baseline="30000"/>
              <a:t>e</a:t>
            </a:r>
            <a:r>
              <a:rPr lang="fr-FR" sz="1600"/>
              <a:t> niveau</a:t>
            </a:r>
            <a:endParaRPr sz="1600"/>
          </a:p>
          <a:p>
            <a:pPr>
              <a:defRPr/>
            </a:pPr>
            <a:r>
              <a:rPr lang="fr-FR" sz="1600"/>
              <a:t>Absence de l’usager</a:t>
            </a:r>
            <a:endParaRPr sz="1600"/>
          </a:p>
          <a:p>
            <a:pPr>
              <a:defRPr/>
            </a:pPr>
            <a:r>
              <a:rPr lang="fr-FR" sz="1600"/>
              <a:t>Traitement centralisé</a:t>
            </a:r>
            <a:endParaRPr sz="1600"/>
          </a:p>
          <a:p>
            <a:pPr>
              <a:defRPr/>
            </a:pPr>
            <a:r>
              <a:rPr lang="fr-FR" sz="1600">
                <a:solidFill>
                  <a:srgbClr val="FF0000"/>
                </a:solidFill>
              </a:rPr>
              <a:t>Taux &lt; qualification</a:t>
            </a:r>
            <a:endParaRPr lang="fr-FR" sz="1600"/>
          </a:p>
        </p:txBody>
      </p:sp>
      <p:sp>
        <p:nvSpPr>
          <p:cNvPr id="27" name="ZoneTexte 81"/>
          <p:cNvSpPr txBox="1"/>
          <p:nvPr/>
        </p:nvSpPr>
        <p:spPr bwMode="auto">
          <a:xfrm>
            <a:off x="9774450" y="5618996"/>
            <a:ext cx="2082190" cy="830997"/>
          </a:xfrm>
          <a:prstGeom prst="rect">
            <a:avLst/>
          </a:prstGeom>
          <a:noFill/>
        </p:spPr>
        <p:txBody>
          <a:bodyPr wrap="square" rtlCol="0">
            <a:spAutoFit/>
          </a:bodyPr>
          <a:lstStyle/>
          <a:p>
            <a:pPr>
              <a:defRPr/>
            </a:pPr>
            <a:r>
              <a:rPr lang="fr-FR" sz="1600" b="0" i="0" u="none" strike="noStrike" cap="none" spc="0">
                <a:solidFill>
                  <a:schemeClr val="dk1"/>
                </a:solidFill>
                <a:latin typeface="Calibri"/>
                <a:ea typeface="Arial"/>
                <a:cs typeface="Arial"/>
              </a:rPr>
              <a:t>Absence de l’usager</a:t>
            </a:r>
            <a:endParaRPr lang="fr-FR" sz="1600"/>
          </a:p>
          <a:p>
            <a:pPr>
              <a:defRPr/>
            </a:pPr>
            <a:r>
              <a:rPr lang="fr-FR" sz="1600">
                <a:solidFill>
                  <a:srgbClr val="FF0000"/>
                </a:solidFill>
              </a:rPr>
              <a:t>Impact ++ sur réf IV</a:t>
            </a:r>
            <a:endParaRPr lang="fr-FR" sz="1600"/>
          </a:p>
          <a:p>
            <a:pPr marL="0" marR="0" lvl="0" indent="0" algn="l" defTabSz="914400">
              <a:lnSpc>
                <a:spcPct val="100000"/>
              </a:lnSpc>
              <a:spcBef>
                <a:spcPts val="0"/>
              </a:spcBef>
              <a:spcAft>
                <a:spcPts val="0"/>
              </a:spcAft>
              <a:buClrTx/>
              <a:buSzTx/>
              <a:buFontTx/>
              <a:buNone/>
              <a:defRPr/>
            </a:pPr>
            <a:r>
              <a:rPr lang="fr-FR" sz="1600">
                <a:solidFill>
                  <a:srgbClr val="FF0000"/>
                </a:solidFill>
              </a:rPr>
              <a:t>Taux &lt; qualification</a:t>
            </a:r>
            <a:endParaRPr lang="fr-FR" sz="1600"/>
          </a:p>
        </p:txBody>
      </p:sp>
      <p:sp>
        <p:nvSpPr>
          <p:cNvPr id="28" name="ZoneTexte 82"/>
          <p:cNvSpPr txBox="1"/>
          <p:nvPr/>
        </p:nvSpPr>
        <p:spPr bwMode="auto">
          <a:xfrm>
            <a:off x="7824192" y="3488278"/>
            <a:ext cx="1958876" cy="584775"/>
          </a:xfrm>
          <a:prstGeom prst="rect">
            <a:avLst/>
          </a:prstGeom>
          <a:noFill/>
        </p:spPr>
        <p:txBody>
          <a:bodyPr wrap="square" rtlCol="0">
            <a:spAutoFit/>
          </a:bodyPr>
          <a:lstStyle/>
          <a:p>
            <a:pPr marL="0" marR="0" lvl="0" indent="0" algn="l" defTabSz="914400">
              <a:lnSpc>
                <a:spcPct val="100000"/>
              </a:lnSpc>
              <a:spcBef>
                <a:spcPts val="0"/>
              </a:spcBef>
              <a:spcAft>
                <a:spcPts val="0"/>
              </a:spcAft>
              <a:buClrTx/>
              <a:buSzTx/>
              <a:buFontTx/>
              <a:buNone/>
              <a:defRPr/>
            </a:pPr>
            <a:r>
              <a:rPr lang="fr-FR" sz="1600">
                <a:solidFill>
                  <a:srgbClr val="00B050"/>
                </a:solidFill>
              </a:rPr>
              <a:t>Impact &lt; sur accueil</a:t>
            </a:r>
            <a:endParaRPr lang="fr-FR" sz="1600"/>
          </a:p>
          <a:p>
            <a:pPr marL="0" marR="0" lvl="0" indent="0" algn="l" defTabSz="914400">
              <a:lnSpc>
                <a:spcPct val="100000"/>
              </a:lnSpc>
              <a:spcBef>
                <a:spcPts val="0"/>
              </a:spcBef>
              <a:spcAft>
                <a:spcPts val="0"/>
              </a:spcAft>
              <a:buClrTx/>
              <a:buSzTx/>
              <a:buFontTx/>
              <a:buNone/>
              <a:defRPr/>
            </a:pPr>
            <a:r>
              <a:rPr lang="fr-FR" sz="1600">
                <a:solidFill>
                  <a:srgbClr val="00B050"/>
                </a:solidFill>
              </a:rPr>
              <a:t>Impact &lt; sur réf IV</a:t>
            </a:r>
            <a:endParaRPr lang="fr-FR" sz="1600"/>
          </a:p>
        </p:txBody>
      </p:sp>
      <p:sp>
        <p:nvSpPr>
          <p:cNvPr id="29" name="ZoneTexte 83"/>
          <p:cNvSpPr txBox="1"/>
          <p:nvPr/>
        </p:nvSpPr>
        <p:spPr bwMode="auto">
          <a:xfrm>
            <a:off x="7824192" y="4742611"/>
            <a:ext cx="1958876" cy="338554"/>
          </a:xfrm>
          <a:prstGeom prst="rect">
            <a:avLst/>
          </a:prstGeom>
          <a:noFill/>
        </p:spPr>
        <p:txBody>
          <a:bodyPr wrap="square" rtlCol="0">
            <a:spAutoFit/>
          </a:bodyPr>
          <a:lstStyle/>
          <a:p>
            <a:pPr marL="0" marR="0" lvl="0" indent="0" algn="l" defTabSz="914400">
              <a:lnSpc>
                <a:spcPct val="100000"/>
              </a:lnSpc>
              <a:spcBef>
                <a:spcPts val="0"/>
              </a:spcBef>
              <a:spcAft>
                <a:spcPts val="0"/>
              </a:spcAft>
              <a:buClrTx/>
              <a:buSzTx/>
              <a:buFontTx/>
              <a:buNone/>
              <a:defRPr/>
            </a:pPr>
            <a:r>
              <a:rPr lang="fr-FR" sz="1600">
                <a:solidFill>
                  <a:srgbClr val="00B050"/>
                </a:solidFill>
              </a:rPr>
              <a:t>Impact &lt; sur réf IV</a:t>
            </a:r>
            <a:endParaRPr lang="fr-FR" sz="1600"/>
          </a:p>
        </p:txBody>
      </p:sp>
      <p:sp>
        <p:nvSpPr>
          <p:cNvPr id="30" name="ZoneTexte 84"/>
          <p:cNvSpPr txBox="1"/>
          <p:nvPr/>
        </p:nvSpPr>
        <p:spPr bwMode="auto">
          <a:xfrm>
            <a:off x="7824192" y="5721202"/>
            <a:ext cx="1882819" cy="584775"/>
          </a:xfrm>
          <a:prstGeom prst="rect">
            <a:avLst/>
          </a:prstGeom>
          <a:noFill/>
        </p:spPr>
        <p:txBody>
          <a:bodyPr wrap="square" rtlCol="0">
            <a:spAutoFit/>
          </a:bodyPr>
          <a:lstStyle/>
          <a:p>
            <a:pPr marL="0" marR="0" lvl="0" indent="0" algn="l" defTabSz="914400">
              <a:lnSpc>
                <a:spcPct val="100000"/>
              </a:lnSpc>
              <a:spcBef>
                <a:spcPts val="0"/>
              </a:spcBef>
              <a:spcAft>
                <a:spcPts val="0"/>
              </a:spcAft>
              <a:buClrTx/>
              <a:buSzTx/>
              <a:buFontTx/>
              <a:buNone/>
              <a:defRPr/>
            </a:pPr>
            <a:r>
              <a:rPr lang="fr-FR" sz="1600">
                <a:solidFill>
                  <a:srgbClr val="00B050"/>
                </a:solidFill>
              </a:rPr>
              <a:t>Impact &lt; sur accueil</a:t>
            </a:r>
            <a:endParaRPr lang="fr-FR" sz="1600"/>
          </a:p>
          <a:p>
            <a:pPr>
              <a:defRPr/>
            </a:pPr>
            <a:r>
              <a:rPr lang="fr-FR" sz="1600">
                <a:solidFill>
                  <a:srgbClr val="00B050"/>
                </a:solidFill>
              </a:rPr>
              <a:t>Pas de 2</a:t>
            </a:r>
            <a:r>
              <a:rPr lang="fr-FR" sz="1600" baseline="30000">
                <a:solidFill>
                  <a:srgbClr val="00B050"/>
                </a:solidFill>
              </a:rPr>
              <a:t>e</a:t>
            </a:r>
            <a:r>
              <a:rPr lang="fr-FR" sz="1600">
                <a:solidFill>
                  <a:srgbClr val="00B050"/>
                </a:solidFill>
              </a:rPr>
              <a:t> niveau</a:t>
            </a:r>
            <a:endParaRPr lang="fr-FR" sz="1600"/>
          </a:p>
        </p:txBody>
      </p:sp>
      <p:sp>
        <p:nvSpPr>
          <p:cNvPr id="31" name="ZoneTexte 85"/>
          <p:cNvSpPr txBox="1"/>
          <p:nvPr/>
        </p:nvSpPr>
        <p:spPr bwMode="auto">
          <a:xfrm>
            <a:off x="7824192" y="2233944"/>
            <a:ext cx="1958876" cy="830997"/>
          </a:xfrm>
          <a:prstGeom prst="rect">
            <a:avLst/>
          </a:prstGeom>
          <a:noFill/>
        </p:spPr>
        <p:txBody>
          <a:bodyPr wrap="square" rtlCol="0">
            <a:spAutoFit/>
          </a:bodyPr>
          <a:lstStyle/>
          <a:p>
            <a:pPr>
              <a:defRPr/>
            </a:pPr>
            <a:r>
              <a:rPr lang="fr-FR" sz="1600"/>
              <a:t>Présence de l’usager</a:t>
            </a:r>
            <a:endParaRPr sz="1600"/>
          </a:p>
          <a:p>
            <a:pPr>
              <a:defRPr/>
            </a:pPr>
            <a:r>
              <a:rPr lang="fr-FR" sz="1600">
                <a:solidFill>
                  <a:srgbClr val="00B050"/>
                </a:solidFill>
              </a:rPr>
              <a:t>Taux qualif optimisé</a:t>
            </a:r>
            <a:endParaRPr lang="fr-FR" sz="1600"/>
          </a:p>
          <a:p>
            <a:pPr>
              <a:defRPr/>
            </a:pPr>
            <a:r>
              <a:rPr lang="fr-FR" sz="1600">
                <a:solidFill>
                  <a:srgbClr val="00B050"/>
                </a:solidFill>
              </a:rPr>
              <a:t>Impact &lt; sur réf IV</a:t>
            </a:r>
            <a:endParaRPr lang="fr-FR" sz="1600"/>
          </a:p>
        </p:txBody>
      </p:sp>
      <p:sp>
        <p:nvSpPr>
          <p:cNvPr id="32" name="Rectangle : coins arrondis 86"/>
          <p:cNvSpPr/>
          <p:nvPr/>
        </p:nvSpPr>
        <p:spPr bwMode="auto">
          <a:xfrm>
            <a:off x="1077798" y="2483107"/>
            <a:ext cx="1944000" cy="288000"/>
          </a:xfrm>
          <a:prstGeom prst="roundRect">
            <a:avLst>
              <a:gd name="adj" fmla="val 16667"/>
            </a:avLst>
          </a:prstGeom>
          <a:solidFill>
            <a:srgbClr val="FF7F5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a:solidFill>
                  <a:schemeClr val="bg1"/>
                </a:solidFill>
              </a:rPr>
              <a:t>Validation des IN</a:t>
            </a:r>
            <a:endParaRPr lang="fr-FR"/>
          </a:p>
        </p:txBody>
      </p:sp>
      <p:sp>
        <p:nvSpPr>
          <p:cNvPr id="33" name="Rectangle : coins arrondis 87"/>
          <p:cNvSpPr/>
          <p:nvPr/>
        </p:nvSpPr>
        <p:spPr bwMode="auto">
          <a:xfrm>
            <a:off x="1077798" y="2825035"/>
            <a:ext cx="1944000" cy="288000"/>
          </a:xfrm>
          <a:prstGeom prst="roundRect">
            <a:avLst>
              <a:gd name="adj" fmla="val 16667"/>
            </a:avLst>
          </a:prstGeom>
          <a:solidFill>
            <a:srgbClr val="2ED573"/>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a:solidFill>
                  <a:schemeClr val="bg1"/>
                </a:solidFill>
              </a:rPr>
              <a:t>Récup/qualif INS</a:t>
            </a:r>
            <a:endParaRPr lang="fr-FR"/>
          </a:p>
        </p:txBody>
      </p:sp>
      <p:sp>
        <p:nvSpPr>
          <p:cNvPr id="34" name="Rectangle : coins arrondis 88"/>
          <p:cNvSpPr/>
          <p:nvPr/>
        </p:nvSpPr>
        <p:spPr bwMode="auto">
          <a:xfrm>
            <a:off x="1077798" y="2141180"/>
            <a:ext cx="1944000" cy="288000"/>
          </a:xfrm>
          <a:prstGeom prst="roundRect">
            <a:avLst>
              <a:gd name="adj" fmla="val 16667"/>
            </a:avLst>
          </a:prstGeom>
          <a:solidFill>
            <a:srgbClr val="FF4757"/>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a:solidFill>
                  <a:schemeClr val="bg1"/>
                </a:solidFill>
              </a:rPr>
              <a:t>Création/modif IN </a:t>
            </a:r>
            <a:endParaRPr lang="fr-FR"/>
          </a:p>
        </p:txBody>
      </p:sp>
      <p:sp>
        <p:nvSpPr>
          <p:cNvPr id="35" name="Rectangle : coins arrondis 120"/>
          <p:cNvSpPr/>
          <p:nvPr/>
        </p:nvSpPr>
        <p:spPr bwMode="auto">
          <a:xfrm>
            <a:off x="5231904" y="2704901"/>
            <a:ext cx="1944000" cy="288000"/>
          </a:xfrm>
          <a:prstGeom prst="roundRect">
            <a:avLst>
              <a:gd name="adj" fmla="val 16667"/>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a:solidFill>
                  <a:schemeClr val="accent6">
                    <a:lumMod val="75000"/>
                  </a:schemeClr>
                </a:solidFill>
              </a:rPr>
              <a:t>Contrôle qualité</a:t>
            </a:r>
            <a:endParaRPr/>
          </a:p>
        </p:txBody>
      </p:sp>
      <p:sp>
        <p:nvSpPr>
          <p:cNvPr id="36" name="Rectangle : coins arrondis 139"/>
          <p:cNvSpPr/>
          <p:nvPr/>
        </p:nvSpPr>
        <p:spPr bwMode="auto">
          <a:xfrm>
            <a:off x="3143672" y="5106625"/>
            <a:ext cx="1944000" cy="288000"/>
          </a:xfrm>
          <a:prstGeom prst="roundRect">
            <a:avLst>
              <a:gd name="adj" fmla="val 16667"/>
            </a:avLst>
          </a:prstGeom>
          <a:solidFill>
            <a:schemeClr val="bg1"/>
          </a:solidFill>
          <a:ln>
            <a:solidFill>
              <a:srgbClr val="FF47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a:solidFill>
                  <a:schemeClr val="accent2">
                    <a:lumMod val="75000"/>
                  </a:schemeClr>
                </a:solidFill>
              </a:rPr>
              <a:t>Analyse des écarts</a:t>
            </a:r>
            <a:endParaRPr/>
          </a:p>
        </p:txBody>
      </p:sp>
      <p:sp>
        <p:nvSpPr>
          <p:cNvPr id="37" name="Rectangle : coins arrondis 141"/>
          <p:cNvSpPr/>
          <p:nvPr/>
        </p:nvSpPr>
        <p:spPr bwMode="auto">
          <a:xfrm>
            <a:off x="3143672" y="2293763"/>
            <a:ext cx="4032232" cy="288000"/>
          </a:xfrm>
          <a:prstGeom prst="roundRect">
            <a:avLst>
              <a:gd name="adj" fmla="val 16667"/>
            </a:avLst>
          </a:prstGeom>
          <a:solidFill>
            <a:schemeClr val="bg1"/>
          </a:solidFill>
          <a:ln>
            <a:solidFill>
              <a:srgbClr val="FF47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a:solidFill>
                  <a:srgbClr val="FF4757"/>
                </a:solidFill>
              </a:rPr>
              <a:t>Analyse des écarts</a:t>
            </a:r>
            <a:endParaRPr lang="fr-FR"/>
          </a:p>
        </p:txBody>
      </p:sp>
      <p:sp>
        <p:nvSpPr>
          <p:cNvPr id="38" name="Rectangle : coins arrondis 86"/>
          <p:cNvSpPr/>
          <p:nvPr/>
        </p:nvSpPr>
        <p:spPr bwMode="auto">
          <a:xfrm>
            <a:off x="1077798" y="3797053"/>
            <a:ext cx="1944000" cy="288000"/>
          </a:xfrm>
          <a:prstGeom prst="roundRect">
            <a:avLst>
              <a:gd name="adj" fmla="val 16667"/>
            </a:avLst>
          </a:prstGeom>
          <a:solidFill>
            <a:srgbClr val="FF7F5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a:solidFill>
                  <a:schemeClr val="bg1"/>
                </a:solidFill>
              </a:rPr>
              <a:t>Validation des IN</a:t>
            </a:r>
            <a:endParaRPr lang="fr-FR"/>
          </a:p>
        </p:txBody>
      </p:sp>
      <p:sp>
        <p:nvSpPr>
          <p:cNvPr id="39" name="Rectangle : coins arrondis 88"/>
          <p:cNvSpPr/>
          <p:nvPr/>
        </p:nvSpPr>
        <p:spPr bwMode="auto">
          <a:xfrm>
            <a:off x="1077798" y="3424981"/>
            <a:ext cx="1944000" cy="288000"/>
          </a:xfrm>
          <a:prstGeom prst="roundRect">
            <a:avLst>
              <a:gd name="adj" fmla="val 16667"/>
            </a:avLst>
          </a:prstGeom>
          <a:solidFill>
            <a:srgbClr val="FF4757"/>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a:solidFill>
                  <a:schemeClr val="bg1"/>
                </a:solidFill>
              </a:rPr>
              <a:t>Création/modif IN </a:t>
            </a:r>
            <a:endParaRPr lang="fr-FR"/>
          </a:p>
        </p:txBody>
      </p:sp>
      <p:sp>
        <p:nvSpPr>
          <p:cNvPr id="40" name="Rectangle : coins arrondis 86"/>
          <p:cNvSpPr/>
          <p:nvPr/>
        </p:nvSpPr>
        <p:spPr bwMode="auto">
          <a:xfrm>
            <a:off x="1077798" y="6014930"/>
            <a:ext cx="1944000" cy="288000"/>
          </a:xfrm>
          <a:prstGeom prst="roundRect">
            <a:avLst>
              <a:gd name="adj" fmla="val 16667"/>
            </a:avLst>
          </a:prstGeom>
          <a:solidFill>
            <a:srgbClr val="FF7F5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a:solidFill>
                  <a:schemeClr val="bg1"/>
                </a:solidFill>
              </a:rPr>
              <a:t>Validation des IN</a:t>
            </a:r>
            <a:endParaRPr lang="fr-FR"/>
          </a:p>
        </p:txBody>
      </p:sp>
      <p:sp>
        <p:nvSpPr>
          <p:cNvPr id="41" name="Rectangle : coins arrondis 88"/>
          <p:cNvSpPr/>
          <p:nvPr/>
        </p:nvSpPr>
        <p:spPr bwMode="auto">
          <a:xfrm>
            <a:off x="1077798" y="5657905"/>
            <a:ext cx="1944000" cy="288000"/>
          </a:xfrm>
          <a:prstGeom prst="roundRect">
            <a:avLst>
              <a:gd name="adj" fmla="val 16667"/>
            </a:avLst>
          </a:prstGeom>
          <a:solidFill>
            <a:srgbClr val="FF4757"/>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a:solidFill>
                  <a:schemeClr val="bg1"/>
                </a:solidFill>
              </a:rPr>
              <a:t>Création/modif IN </a:t>
            </a:r>
            <a:endParaRPr lang="fr-FR"/>
          </a:p>
        </p:txBody>
      </p:sp>
      <p:sp>
        <p:nvSpPr>
          <p:cNvPr id="42" name="Rectangle : coins arrondis 88"/>
          <p:cNvSpPr/>
          <p:nvPr/>
        </p:nvSpPr>
        <p:spPr bwMode="auto">
          <a:xfrm>
            <a:off x="1077798" y="4759859"/>
            <a:ext cx="1944000" cy="288000"/>
          </a:xfrm>
          <a:prstGeom prst="roundRect">
            <a:avLst>
              <a:gd name="adj" fmla="val 16667"/>
            </a:avLst>
          </a:prstGeom>
          <a:solidFill>
            <a:srgbClr val="FF4757"/>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a:solidFill>
                  <a:schemeClr val="bg1"/>
                </a:solidFill>
              </a:rPr>
              <a:t>Création/modif IN </a:t>
            </a:r>
            <a:endParaRPr lang="fr-FR"/>
          </a:p>
        </p:txBody>
      </p:sp>
      <p:sp>
        <p:nvSpPr>
          <p:cNvPr id="43" name="Rectangle : coins arrondis 87"/>
          <p:cNvSpPr/>
          <p:nvPr/>
        </p:nvSpPr>
        <p:spPr bwMode="auto">
          <a:xfrm>
            <a:off x="3143672" y="3613521"/>
            <a:ext cx="1944000" cy="288000"/>
          </a:xfrm>
          <a:prstGeom prst="roundRect">
            <a:avLst>
              <a:gd name="adj" fmla="val 16667"/>
            </a:avLst>
          </a:prstGeom>
          <a:solidFill>
            <a:srgbClr val="2ED573"/>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a:solidFill>
                  <a:schemeClr val="bg1"/>
                </a:solidFill>
              </a:rPr>
              <a:t>Récup/qualif INS</a:t>
            </a:r>
            <a:endParaRPr lang="fr-FR"/>
          </a:p>
        </p:txBody>
      </p:sp>
      <p:sp>
        <p:nvSpPr>
          <p:cNvPr id="44" name="Rectangle : coins arrondis 86"/>
          <p:cNvSpPr/>
          <p:nvPr/>
        </p:nvSpPr>
        <p:spPr bwMode="auto">
          <a:xfrm>
            <a:off x="3143672" y="4433093"/>
            <a:ext cx="1944000" cy="288000"/>
          </a:xfrm>
          <a:prstGeom prst="roundRect">
            <a:avLst>
              <a:gd name="adj" fmla="val 16667"/>
            </a:avLst>
          </a:prstGeom>
          <a:solidFill>
            <a:srgbClr val="FF7F5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a:solidFill>
                  <a:schemeClr val="bg1"/>
                </a:solidFill>
              </a:rPr>
              <a:t>Validation des IN</a:t>
            </a:r>
            <a:endParaRPr lang="fr-FR"/>
          </a:p>
        </p:txBody>
      </p:sp>
      <p:sp>
        <p:nvSpPr>
          <p:cNvPr id="45" name="Rectangle : coins arrondis 87"/>
          <p:cNvSpPr/>
          <p:nvPr/>
        </p:nvSpPr>
        <p:spPr bwMode="auto">
          <a:xfrm>
            <a:off x="3143672" y="4769859"/>
            <a:ext cx="1944000" cy="288000"/>
          </a:xfrm>
          <a:prstGeom prst="roundRect">
            <a:avLst>
              <a:gd name="adj" fmla="val 16667"/>
            </a:avLst>
          </a:prstGeom>
          <a:solidFill>
            <a:srgbClr val="2ED573"/>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a:solidFill>
                  <a:schemeClr val="bg1"/>
                </a:solidFill>
              </a:rPr>
              <a:t>Récup/qualif INS</a:t>
            </a:r>
            <a:endParaRPr lang="fr-FR"/>
          </a:p>
        </p:txBody>
      </p:sp>
      <p:sp>
        <p:nvSpPr>
          <p:cNvPr id="46" name="Rectangle : coins arrondis 139"/>
          <p:cNvSpPr/>
          <p:nvPr/>
        </p:nvSpPr>
        <p:spPr bwMode="auto">
          <a:xfrm>
            <a:off x="5231904" y="3422139"/>
            <a:ext cx="1944000" cy="288000"/>
          </a:xfrm>
          <a:prstGeom prst="roundRect">
            <a:avLst>
              <a:gd name="adj" fmla="val 16667"/>
            </a:avLst>
          </a:prstGeom>
          <a:solidFill>
            <a:schemeClr val="bg1"/>
          </a:solidFill>
          <a:ln>
            <a:solidFill>
              <a:srgbClr val="FF47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a:solidFill>
                  <a:schemeClr val="accent2">
                    <a:lumMod val="75000"/>
                  </a:schemeClr>
                </a:solidFill>
              </a:rPr>
              <a:t>Analyse des écarts</a:t>
            </a:r>
            <a:endParaRPr/>
          </a:p>
        </p:txBody>
      </p:sp>
      <p:sp>
        <p:nvSpPr>
          <p:cNvPr id="47" name="Rectangle : coins arrondis 120"/>
          <p:cNvSpPr/>
          <p:nvPr/>
        </p:nvSpPr>
        <p:spPr bwMode="auto">
          <a:xfrm>
            <a:off x="5231904" y="3803501"/>
            <a:ext cx="1944000" cy="288000"/>
          </a:xfrm>
          <a:prstGeom prst="roundRect">
            <a:avLst>
              <a:gd name="adj" fmla="val 16667"/>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a:solidFill>
                  <a:schemeClr val="accent6">
                    <a:lumMod val="75000"/>
                  </a:schemeClr>
                </a:solidFill>
              </a:rPr>
              <a:t>Contrôle qualité</a:t>
            </a:r>
            <a:endParaRPr/>
          </a:p>
        </p:txBody>
      </p:sp>
      <p:sp>
        <p:nvSpPr>
          <p:cNvPr id="48" name="Rectangle : coins arrondis 120"/>
          <p:cNvSpPr/>
          <p:nvPr/>
        </p:nvSpPr>
        <p:spPr bwMode="auto">
          <a:xfrm>
            <a:off x="5231904" y="4743655"/>
            <a:ext cx="1944000" cy="288000"/>
          </a:xfrm>
          <a:prstGeom prst="roundRect">
            <a:avLst>
              <a:gd name="adj" fmla="val 16667"/>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a:solidFill>
                  <a:schemeClr val="accent6">
                    <a:lumMod val="75000"/>
                  </a:schemeClr>
                </a:solidFill>
              </a:rPr>
              <a:t>Contrôle qualité</a:t>
            </a:r>
            <a:endParaRPr/>
          </a:p>
        </p:txBody>
      </p:sp>
      <p:sp>
        <p:nvSpPr>
          <p:cNvPr id="49" name="Rectangle : coins arrondis 87"/>
          <p:cNvSpPr/>
          <p:nvPr/>
        </p:nvSpPr>
        <p:spPr bwMode="auto">
          <a:xfrm>
            <a:off x="5231904" y="5544369"/>
            <a:ext cx="1944000" cy="288000"/>
          </a:xfrm>
          <a:prstGeom prst="roundRect">
            <a:avLst>
              <a:gd name="adj" fmla="val 16667"/>
            </a:avLst>
          </a:prstGeom>
          <a:solidFill>
            <a:srgbClr val="2ED573"/>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a:solidFill>
                  <a:schemeClr val="bg1"/>
                </a:solidFill>
              </a:rPr>
              <a:t>Récup/qualif INS</a:t>
            </a:r>
            <a:endParaRPr lang="fr-FR"/>
          </a:p>
        </p:txBody>
      </p:sp>
      <p:sp>
        <p:nvSpPr>
          <p:cNvPr id="50" name="Rectangle : coins arrondis 139"/>
          <p:cNvSpPr/>
          <p:nvPr/>
        </p:nvSpPr>
        <p:spPr bwMode="auto">
          <a:xfrm>
            <a:off x="5231904" y="5882654"/>
            <a:ext cx="1944000" cy="288000"/>
          </a:xfrm>
          <a:prstGeom prst="roundRect">
            <a:avLst>
              <a:gd name="adj" fmla="val 16667"/>
            </a:avLst>
          </a:prstGeom>
          <a:solidFill>
            <a:schemeClr val="bg1"/>
          </a:solidFill>
          <a:ln>
            <a:solidFill>
              <a:srgbClr val="FF47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a:solidFill>
                  <a:schemeClr val="accent2">
                    <a:lumMod val="75000"/>
                  </a:schemeClr>
                </a:solidFill>
              </a:rPr>
              <a:t>Analyse des écarts</a:t>
            </a:r>
            <a:endParaRPr/>
          </a:p>
        </p:txBody>
      </p:sp>
      <p:sp>
        <p:nvSpPr>
          <p:cNvPr id="51" name="Rectangle : coins arrondis 120"/>
          <p:cNvSpPr/>
          <p:nvPr/>
        </p:nvSpPr>
        <p:spPr bwMode="auto">
          <a:xfrm>
            <a:off x="5231904" y="6220938"/>
            <a:ext cx="1944000" cy="288000"/>
          </a:xfrm>
          <a:prstGeom prst="roundRect">
            <a:avLst>
              <a:gd name="adj" fmla="val 16667"/>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a:solidFill>
                  <a:schemeClr val="accent6">
                    <a:lumMod val="75000"/>
                  </a:schemeClr>
                </a:solidFill>
              </a:rPr>
              <a:t>Contrôle qualité</a:t>
            </a:r>
            <a:endParaRPr/>
          </a:p>
        </p:txBody>
      </p:sp>
      <p:sp>
        <p:nvSpPr>
          <p:cNvPr id="52" name="ZoneTexte 1"/>
          <p:cNvSpPr txBox="1"/>
          <p:nvPr/>
        </p:nvSpPr>
        <p:spPr bwMode="auto">
          <a:xfrm>
            <a:off x="9840416" y="6580269"/>
            <a:ext cx="2116457" cy="230832"/>
          </a:xfrm>
          <a:prstGeom prst="rect">
            <a:avLst/>
          </a:prstGeom>
          <a:noFill/>
        </p:spPr>
        <p:txBody>
          <a:bodyPr wrap="square" rtlCol="0">
            <a:spAutoFit/>
          </a:bodyPr>
          <a:lstStyle/>
          <a:p>
            <a:pPr>
              <a:defRPr/>
            </a:pPr>
            <a:r>
              <a:rPr lang="fr-FR" sz="900"/>
              <a:t>Inspiré du travail du GRADeS IDF (SESAN)</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lvl1pPr>
              <a:defRPr sz="3200" b="0" i="0">
                <a:solidFill>
                  <a:srgbClr val="00586A"/>
                </a:solidFill>
                <a:latin typeface="Arial"/>
                <a:ea typeface="Arial"/>
                <a:cs typeface="Arial"/>
              </a:defRPr>
            </a:lvl1pPr>
          </a:lstStyle>
          <a:p>
            <a:pPr>
              <a:defRPr/>
            </a:pPr>
            <a:r>
              <a:rPr lang="fr-FR" dirty="0"/>
              <a:t>Organisation</a:t>
            </a:r>
            <a:endParaRPr dirty="0"/>
          </a:p>
        </p:txBody>
      </p:sp>
      <p:sp>
        <p:nvSpPr>
          <p:cNvPr id="5" name="Content Placeholder 2"/>
          <p:cNvSpPr>
            <a:spLocks noGrp="1"/>
          </p:cNvSpPr>
          <p:nvPr>
            <p:ph idx="1"/>
          </p:nvPr>
        </p:nvSpPr>
        <p:spPr bwMode="auto">
          <a:xfrm>
            <a:off x="838196" y="1180561"/>
            <a:ext cx="9866316" cy="4984743"/>
          </a:xfrm>
        </p:spPr>
        <p:txBody>
          <a:bodyPr vertOverflow="overflow" horzOverflow="clip" vert="horz" wrap="square" lIns="91440" tIns="45720" rIns="91440" bIns="45720" numCol="1" spcCol="0" rtlCol="0" fromWordArt="0" anchor="t" anchorCtr="0" forceAA="0" compatLnSpc="0">
            <a:normAutofit/>
          </a:bodyPr>
          <a:lstStyle>
            <a:lvl1pPr marL="355599" indent="-355599">
              <a:buClr>
                <a:srgbClr val="379B6B"/>
              </a:buClr>
              <a:defRPr sz="2800" b="0" i="0">
                <a:solidFill>
                  <a:srgbClr val="379B6B"/>
                </a:solidFill>
                <a:latin typeface="Arial"/>
                <a:ea typeface="Arial"/>
                <a:cs typeface="Arial"/>
              </a:defRPr>
            </a:lvl1pPr>
            <a:lvl2pPr marL="630235" indent="-274635">
              <a:spcBef>
                <a:spcPts val="1197"/>
              </a:spcBef>
              <a:buClr>
                <a:srgbClr val="379B6B"/>
              </a:buClr>
              <a:defRPr sz="2000" b="0" i="0">
                <a:solidFill>
                  <a:schemeClr val="accent1">
                    <a:lumMod val="75000"/>
                  </a:schemeClr>
                </a:solidFill>
                <a:latin typeface="Arial"/>
                <a:ea typeface="Arial"/>
                <a:cs typeface="Arial"/>
              </a:defRPr>
            </a:lvl2pPr>
            <a:lvl3pPr marL="893763" indent="-263522">
              <a:buClr>
                <a:srgbClr val="379B6B"/>
              </a:buClr>
              <a:defRPr sz="1800" b="0" i="0">
                <a:solidFill>
                  <a:srgbClr val="0093AF"/>
                </a:solidFill>
                <a:latin typeface="Arial"/>
                <a:ea typeface="Arial"/>
                <a:cs typeface="Arial"/>
              </a:defRPr>
            </a:lvl3pPr>
            <a:lvl4pPr marL="1168398" indent="-274635">
              <a:buClr>
                <a:srgbClr val="379B6B"/>
              </a:buClr>
              <a:defRPr sz="1600" b="0" i="0">
                <a:solidFill>
                  <a:srgbClr val="0093AF"/>
                </a:solidFill>
                <a:latin typeface="Arial"/>
                <a:ea typeface="Arial"/>
                <a:cs typeface="Arial"/>
              </a:defRPr>
            </a:lvl4pPr>
            <a:lvl5pPr marL="1431922" indent="-263522">
              <a:buClr>
                <a:srgbClr val="379B6B"/>
              </a:buClr>
              <a:defRPr sz="1400" b="0" i="0">
                <a:solidFill>
                  <a:srgbClr val="0093AF"/>
                </a:solidFill>
                <a:latin typeface="Arial"/>
                <a:ea typeface="Arial"/>
                <a:cs typeface="Arial"/>
              </a:defRPr>
            </a:lvl5pPr>
          </a:lstStyle>
          <a:p>
            <a:pPr>
              <a:defRPr/>
            </a:pPr>
            <a:r>
              <a:rPr lang="fr-FR" sz="2400" dirty="0"/>
              <a:t>Peut-on qualifier une INS lorsqu’il y a des particularités sur le livret de famille, par exemple le nom du père non mentionné ou le nom de la mère non spécifié mais ajouté en commentaire </a:t>
            </a:r>
            <a:r>
              <a:rPr lang="fr-FR" sz="2400" b="0" i="0" u="none" strike="noStrike" cap="none" spc="0" dirty="0">
                <a:solidFill>
                  <a:srgbClr val="379B6B"/>
                </a:solidFill>
                <a:latin typeface="Arial"/>
                <a:ea typeface="Arial"/>
                <a:cs typeface="Arial"/>
              </a:rPr>
              <a:t>? </a:t>
            </a:r>
          </a:p>
          <a:p>
            <a:pPr lvl="1" algn="just">
              <a:defRPr/>
            </a:pPr>
            <a:r>
              <a:rPr lang="fr-FR" dirty="0"/>
              <a:t>Si le nom du père n'est pas présent sur le livret de famille, mais que c'est la mère qui accompagne l'enfant, ou l'inverse, vous pouvez qualifier l'identité de l'enfant, dès lors que l’identité du parent qui l’accompagne est inscrite sur le document. </a:t>
            </a:r>
            <a:endParaRPr lang="fr-FR" b="1" dirty="0"/>
          </a:p>
          <a:p>
            <a:pPr lvl="1" algn="just">
              <a:defRPr/>
            </a:pPr>
            <a:r>
              <a:rPr lang="fr-FR" dirty="0"/>
              <a:t>Si ce n’est pas le cas, ne pas qualifier et demander un acte de naissance qui ferait alors apparaître le nom du parent manquant sur le livret de famille.</a:t>
            </a:r>
            <a:endParaRPr lang="fr-FR" sz="1600" dirty="0"/>
          </a:p>
          <a:p>
            <a:pPr lvl="1" algn="just">
              <a:defRPr/>
            </a:pPr>
            <a:endParaRPr lang="fr-FR" dirty="0"/>
          </a:p>
          <a:p>
            <a:pPr marL="355600" lvl="1" indent="0" algn="just">
              <a:buNone/>
              <a:defRPr/>
            </a:pPr>
            <a:r>
              <a:rPr lang="fr-FR" i="1" dirty="0"/>
              <a:t>Réflexion en cours au sein du 3RIV sur la possibilité de qualifier l’INS de l’enfant lorsqu’il est accompagné d’un grand-parent dès lors que celui-ci est mentionné sur le livret de famille ou l’acte de naissance et présente un document d’identité.</a:t>
            </a:r>
          </a:p>
        </p:txBody>
      </p:sp>
      <p:sp>
        <p:nvSpPr>
          <p:cNvPr id="6" name="Slide Number Placeholder 5"/>
          <p:cNvSpPr>
            <a:spLocks noGrp="1"/>
          </p:cNvSpPr>
          <p:nvPr>
            <p:ph type="sldNum" sz="quarter" idx="12"/>
          </p:nvPr>
        </p:nvSpPr>
        <p:spPr bwMode="auto"/>
        <p:txBody>
          <a:bodyPr/>
          <a:lstStyle>
            <a:lvl1pPr>
              <a:defRPr sz="1050" b="0" i="0">
                <a:solidFill>
                  <a:srgbClr val="00586A"/>
                </a:solidFill>
                <a:latin typeface="+mn-lt"/>
                <a:ea typeface="Muller Thin"/>
                <a:cs typeface="Muller Thin"/>
              </a:defRPr>
            </a:lvl1pPr>
          </a:lstStyle>
          <a:p>
            <a:pPr marL="0" marR="0" lvl="0" indent="0" algn="r" defTabSz="914400">
              <a:lnSpc>
                <a:spcPct val="100000"/>
              </a:lnSpc>
              <a:spcBef>
                <a:spcPts val="0"/>
              </a:spcBef>
              <a:spcAft>
                <a:spcPts val="0"/>
              </a:spcAft>
              <a:buClrTx/>
              <a:buSzTx/>
              <a:buFontTx/>
              <a:buNone/>
              <a:defRPr/>
            </a:pPr>
            <a:fld id="{0AAFA593-AF8F-EC6A-D53F-EC57447F7DA5}" type="slidenum">
              <a:rPr lang="fr-FR" sz="1050" b="0" i="0" u="none" strike="noStrike" cap="none" spc="0">
                <a:ln>
                  <a:noFill/>
                </a:ln>
                <a:solidFill>
                  <a:srgbClr val="00586A"/>
                </a:solidFill>
                <a:latin typeface="Calibri"/>
              </a:rPr>
              <a:t>5</a:t>
            </a:fld>
            <a:endParaRPr lang="fr-FR" sz="1050" b="0" i="0" u="none" strike="noStrike" cap="none" spc="0">
              <a:ln>
                <a:noFill/>
              </a:ln>
              <a:solidFill>
                <a:srgbClr val="00586A"/>
              </a:solidFill>
              <a:latin typeface="Calibri"/>
            </a:endParaRPr>
          </a:p>
        </p:txBody>
      </p:sp>
    </p:spTree>
    <p:extLst>
      <p:ext uri="{BB962C8B-B14F-4D97-AF65-F5344CB8AC3E}">
        <p14:creationId xmlns:p14="http://schemas.microsoft.com/office/powerpoint/2010/main" val="1585878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lvl1pPr>
              <a:defRPr sz="3200" b="0" i="0">
                <a:solidFill>
                  <a:srgbClr val="00586A"/>
                </a:solidFill>
                <a:latin typeface="Arial"/>
                <a:ea typeface="Arial"/>
                <a:cs typeface="Arial"/>
              </a:defRPr>
            </a:lvl1pPr>
          </a:lstStyle>
          <a:p>
            <a:pPr>
              <a:defRPr/>
            </a:pPr>
            <a:r>
              <a:rPr lang="fr-FR" dirty="0"/>
              <a:t>Gestion des traits</a:t>
            </a:r>
            <a:endParaRPr dirty="0"/>
          </a:p>
        </p:txBody>
      </p:sp>
      <p:sp>
        <p:nvSpPr>
          <p:cNvPr id="5" name="Content Placeholder 2"/>
          <p:cNvSpPr>
            <a:spLocks noGrp="1"/>
          </p:cNvSpPr>
          <p:nvPr>
            <p:ph idx="1"/>
          </p:nvPr>
        </p:nvSpPr>
        <p:spPr bwMode="auto">
          <a:xfrm>
            <a:off x="838197" y="1180561"/>
            <a:ext cx="10010332" cy="4984743"/>
          </a:xfrm>
        </p:spPr>
        <p:txBody>
          <a:bodyPr vertOverflow="overflow" horzOverflow="clip" vert="horz" wrap="square" lIns="91440" tIns="45720" rIns="91440" bIns="45720" numCol="1" spcCol="0" rtlCol="0" fromWordArt="0" anchor="t" anchorCtr="0" forceAA="0" compatLnSpc="0">
            <a:normAutofit/>
          </a:bodyPr>
          <a:lstStyle>
            <a:lvl1pPr marL="355599" indent="-355599">
              <a:buClr>
                <a:srgbClr val="379B6B"/>
              </a:buClr>
              <a:defRPr sz="2800" b="0" i="0">
                <a:solidFill>
                  <a:srgbClr val="379B6B"/>
                </a:solidFill>
                <a:latin typeface="Arial"/>
                <a:ea typeface="Arial"/>
                <a:cs typeface="Arial"/>
              </a:defRPr>
            </a:lvl1pPr>
            <a:lvl2pPr marL="630235" indent="-274635">
              <a:spcBef>
                <a:spcPts val="1197"/>
              </a:spcBef>
              <a:buClr>
                <a:srgbClr val="379B6B"/>
              </a:buClr>
              <a:defRPr sz="2000" b="0" i="0">
                <a:solidFill>
                  <a:schemeClr val="accent1">
                    <a:lumMod val="75000"/>
                  </a:schemeClr>
                </a:solidFill>
                <a:latin typeface="Arial"/>
                <a:ea typeface="Arial"/>
                <a:cs typeface="Arial"/>
              </a:defRPr>
            </a:lvl2pPr>
            <a:lvl3pPr marL="893763" indent="-263522">
              <a:buClr>
                <a:srgbClr val="379B6B"/>
              </a:buClr>
              <a:defRPr sz="1800" b="0" i="0">
                <a:solidFill>
                  <a:srgbClr val="0093AF"/>
                </a:solidFill>
                <a:latin typeface="Arial"/>
                <a:ea typeface="Arial"/>
                <a:cs typeface="Arial"/>
              </a:defRPr>
            </a:lvl3pPr>
            <a:lvl4pPr marL="1168398" indent="-274635">
              <a:buClr>
                <a:srgbClr val="379B6B"/>
              </a:buClr>
              <a:defRPr sz="1600" b="0" i="0">
                <a:solidFill>
                  <a:srgbClr val="0093AF"/>
                </a:solidFill>
                <a:latin typeface="Arial"/>
                <a:ea typeface="Arial"/>
                <a:cs typeface="Arial"/>
              </a:defRPr>
            </a:lvl4pPr>
            <a:lvl5pPr marL="1431922" indent="-263522">
              <a:buClr>
                <a:srgbClr val="379B6B"/>
              </a:buClr>
              <a:defRPr sz="1400" b="0" i="0">
                <a:solidFill>
                  <a:srgbClr val="0093AF"/>
                </a:solidFill>
                <a:latin typeface="Arial"/>
                <a:ea typeface="Arial"/>
                <a:cs typeface="Arial"/>
              </a:defRPr>
            </a:lvl5pPr>
          </a:lstStyle>
          <a:p>
            <a:r>
              <a:rPr lang="fr-FR" dirty="0"/>
              <a:t>Le matricule INS doit-il apparaître sur le bracelet d’identification de l’usager ? </a:t>
            </a:r>
          </a:p>
          <a:p>
            <a:pPr marL="0" indent="0">
              <a:buNone/>
            </a:pPr>
            <a:endParaRPr lang="fr-FR" dirty="0"/>
          </a:p>
          <a:p>
            <a:pPr lvl="1" algn="just"/>
            <a:r>
              <a:rPr lang="fr-FR" dirty="0"/>
              <a:t>Le matricule INS étant le NIR personnel de l’usager, donc une donnée sensible, celui-ci ne doit pas apparaître sur le bracelet d’identification de l’usager </a:t>
            </a:r>
            <a:r>
              <a:rPr lang="fr-FR" dirty="0">
                <a:hlinkClick r:id="rId2"/>
              </a:rPr>
              <a:t>(article 87 Traitement du numéro d’identification national - du RGPD).</a:t>
            </a:r>
            <a:endParaRPr lang="fr-FR" dirty="0">
              <a:solidFill>
                <a:srgbClr val="FF0000"/>
              </a:solidFill>
            </a:endParaRPr>
          </a:p>
          <a:p>
            <a:pPr lvl="1" algn="just"/>
            <a:r>
              <a:rPr lang="fr-FR" dirty="0"/>
              <a:t>Le </a:t>
            </a:r>
            <a:r>
              <a:rPr lang="fr-FR" dirty="0">
                <a:hlinkClick r:id="rId3"/>
              </a:rPr>
              <a:t>RNIV</a:t>
            </a:r>
            <a:r>
              <a:rPr lang="fr-FR" dirty="0"/>
              <a:t> précise que l’on doit retrouver </a:t>
            </a:r>
            <a:r>
              <a:rPr lang="fr-FR" i="1" dirty="0"/>
              <a:t>a minima</a:t>
            </a:r>
            <a:r>
              <a:rPr lang="fr-FR" dirty="0"/>
              <a:t> les traits stricts suivants : nom de naissance, premier prénom de naissance, date de naissance, sexe (</a:t>
            </a:r>
            <a:r>
              <a:rPr lang="fr-FR" dirty="0" err="1"/>
              <a:t>Exi</a:t>
            </a:r>
            <a:r>
              <a:rPr lang="fr-FR" dirty="0"/>
              <a:t> PP 10). La structure peut faire le choix de mentionner d’autres traits d’identité mais attention il ne doit pas y avoir de risque d’équivoque sur la nature des traits.</a:t>
            </a:r>
          </a:p>
        </p:txBody>
      </p:sp>
      <p:sp>
        <p:nvSpPr>
          <p:cNvPr id="6" name="Slide Number Placeholder 5"/>
          <p:cNvSpPr>
            <a:spLocks noGrp="1"/>
          </p:cNvSpPr>
          <p:nvPr>
            <p:ph type="sldNum" sz="quarter" idx="12"/>
          </p:nvPr>
        </p:nvSpPr>
        <p:spPr bwMode="auto"/>
        <p:txBody>
          <a:bodyPr/>
          <a:lstStyle>
            <a:lvl1pPr>
              <a:defRPr sz="1050" b="0" i="0">
                <a:solidFill>
                  <a:srgbClr val="00586A"/>
                </a:solidFill>
                <a:latin typeface="+mn-lt"/>
                <a:ea typeface="Muller Thin"/>
                <a:cs typeface="Muller Thin"/>
              </a:defRPr>
            </a:lvl1pPr>
          </a:lstStyle>
          <a:p>
            <a:pPr marL="0" marR="0" lvl="0" indent="0" algn="r" defTabSz="914400">
              <a:lnSpc>
                <a:spcPct val="100000"/>
              </a:lnSpc>
              <a:spcBef>
                <a:spcPts val="0"/>
              </a:spcBef>
              <a:spcAft>
                <a:spcPts val="0"/>
              </a:spcAft>
              <a:buClrTx/>
              <a:buSzTx/>
              <a:buFontTx/>
              <a:buNone/>
              <a:defRPr/>
            </a:pPr>
            <a:fld id="{0AAFA593-AF8F-EC6A-D53F-EC57447F7DA5}" type="slidenum">
              <a:rPr lang="fr-FR" sz="1050" b="0" i="0" u="none" strike="noStrike" cap="none" spc="0">
                <a:ln>
                  <a:noFill/>
                </a:ln>
                <a:solidFill>
                  <a:srgbClr val="00586A"/>
                </a:solidFill>
                <a:latin typeface="Calibri"/>
              </a:rPr>
              <a:t>6</a:t>
            </a:fld>
            <a:endParaRPr lang="fr-FR" sz="1050" b="0" i="0" u="none" strike="noStrike" cap="none" spc="0">
              <a:ln>
                <a:noFill/>
              </a:ln>
              <a:solidFill>
                <a:srgbClr val="00586A"/>
              </a:solidFill>
              <a:latin typeface="Calibri"/>
            </a:endParaRPr>
          </a:p>
        </p:txBody>
      </p:sp>
    </p:spTree>
    <p:extLst>
      <p:ext uri="{BB962C8B-B14F-4D97-AF65-F5344CB8AC3E}">
        <p14:creationId xmlns:p14="http://schemas.microsoft.com/office/powerpoint/2010/main" val="1462750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lvl1pPr>
              <a:defRPr sz="3200" b="0" i="0">
                <a:solidFill>
                  <a:srgbClr val="00586A"/>
                </a:solidFill>
                <a:latin typeface="Arial"/>
                <a:ea typeface="Arial"/>
                <a:cs typeface="Arial"/>
              </a:defRPr>
            </a:lvl1pPr>
          </a:lstStyle>
          <a:p>
            <a:pPr>
              <a:defRPr/>
            </a:pPr>
            <a:r>
              <a:rPr lang="fr-FR" dirty="0"/>
              <a:t>Gestion des traits</a:t>
            </a:r>
            <a:endParaRPr dirty="0"/>
          </a:p>
        </p:txBody>
      </p:sp>
      <p:sp>
        <p:nvSpPr>
          <p:cNvPr id="5" name="Content Placeholder 2"/>
          <p:cNvSpPr>
            <a:spLocks noGrp="1"/>
          </p:cNvSpPr>
          <p:nvPr>
            <p:ph idx="1"/>
          </p:nvPr>
        </p:nvSpPr>
        <p:spPr bwMode="auto">
          <a:xfrm>
            <a:off x="838197" y="1180561"/>
            <a:ext cx="10010332" cy="4984743"/>
          </a:xfrm>
        </p:spPr>
        <p:txBody>
          <a:bodyPr vertOverflow="overflow" horzOverflow="clip" vert="horz" wrap="square" lIns="91440" tIns="45720" rIns="91440" bIns="45720" numCol="1" spcCol="0" rtlCol="0" fromWordArt="0" anchor="t" anchorCtr="0" forceAA="0" compatLnSpc="0">
            <a:normAutofit/>
          </a:bodyPr>
          <a:lstStyle>
            <a:lvl1pPr marL="355599" indent="-355599">
              <a:buClr>
                <a:srgbClr val="379B6B"/>
              </a:buClr>
              <a:defRPr sz="2800" b="0" i="0">
                <a:solidFill>
                  <a:srgbClr val="379B6B"/>
                </a:solidFill>
                <a:latin typeface="Arial"/>
                <a:ea typeface="Arial"/>
                <a:cs typeface="Arial"/>
              </a:defRPr>
            </a:lvl1pPr>
            <a:lvl2pPr marL="630235" indent="-274635">
              <a:spcBef>
                <a:spcPts val="1197"/>
              </a:spcBef>
              <a:buClr>
                <a:srgbClr val="379B6B"/>
              </a:buClr>
              <a:defRPr sz="2000" b="0" i="0">
                <a:solidFill>
                  <a:schemeClr val="accent1">
                    <a:lumMod val="75000"/>
                  </a:schemeClr>
                </a:solidFill>
                <a:latin typeface="Arial"/>
                <a:ea typeface="Arial"/>
                <a:cs typeface="Arial"/>
              </a:defRPr>
            </a:lvl2pPr>
            <a:lvl3pPr marL="893763" indent="-263522">
              <a:buClr>
                <a:srgbClr val="379B6B"/>
              </a:buClr>
              <a:defRPr sz="1800" b="0" i="0">
                <a:solidFill>
                  <a:srgbClr val="0093AF"/>
                </a:solidFill>
                <a:latin typeface="Arial"/>
                <a:ea typeface="Arial"/>
                <a:cs typeface="Arial"/>
              </a:defRPr>
            </a:lvl3pPr>
            <a:lvl4pPr marL="1168398" indent="-274635">
              <a:buClr>
                <a:srgbClr val="379B6B"/>
              </a:buClr>
              <a:defRPr sz="1600" b="0" i="0">
                <a:solidFill>
                  <a:srgbClr val="0093AF"/>
                </a:solidFill>
                <a:latin typeface="Arial"/>
                <a:ea typeface="Arial"/>
                <a:cs typeface="Arial"/>
              </a:defRPr>
            </a:lvl4pPr>
            <a:lvl5pPr marL="1431922" indent="-263522">
              <a:buClr>
                <a:srgbClr val="379B6B"/>
              </a:buClr>
              <a:defRPr sz="1400" b="0" i="0">
                <a:solidFill>
                  <a:srgbClr val="0093AF"/>
                </a:solidFill>
                <a:latin typeface="Arial"/>
                <a:ea typeface="Arial"/>
                <a:cs typeface="Arial"/>
              </a:defRPr>
            </a:lvl5pPr>
          </a:lstStyle>
          <a:p>
            <a:r>
              <a:rPr lang="fr-FR" dirty="0"/>
              <a:t>Dès lors que l’INS est qualifiée, le matricule INS doit-il apparaître systématiquement sur les étiquettes ? </a:t>
            </a:r>
          </a:p>
          <a:p>
            <a:pPr marL="0" indent="0">
              <a:buNone/>
            </a:pPr>
            <a:endParaRPr lang="fr-FR" dirty="0"/>
          </a:p>
          <a:p>
            <a:pPr lvl="1" algn="just"/>
            <a:r>
              <a:rPr lang="fr-FR" dirty="0"/>
              <a:t>Dès lors que l’INS est qualifiée, elle doit apparaître sur l’ensemble des documents. </a:t>
            </a:r>
          </a:p>
          <a:p>
            <a:pPr lvl="1" algn="just"/>
            <a:r>
              <a:rPr lang="fr-FR" dirty="0"/>
              <a:t>En interne pas d’obligation de faire apparaître le matricule INS sur les étiquettes.</a:t>
            </a:r>
          </a:p>
          <a:p>
            <a:pPr lvl="1" algn="just"/>
            <a:r>
              <a:rPr lang="fr-FR" dirty="0"/>
              <a:t>Par contre lors de la diffusion vers l’extérieur d’une </a:t>
            </a:r>
            <a:r>
              <a:rPr lang="fr-FR" dirty="0" err="1"/>
              <a:t>INSq</a:t>
            </a:r>
            <a:r>
              <a:rPr lang="fr-FR" dirty="0"/>
              <a:t> (ordonnances, comptes rendus…) l’ensemble des traits INS doit être partagés.</a:t>
            </a:r>
          </a:p>
          <a:p>
            <a:pPr lvl="1" algn="just"/>
            <a:r>
              <a:rPr lang="fr-FR" dirty="0"/>
              <a:t>Annexe VIII Affichage des traits d’identité.</a:t>
            </a:r>
          </a:p>
        </p:txBody>
      </p:sp>
      <p:sp>
        <p:nvSpPr>
          <p:cNvPr id="6" name="Slide Number Placeholder 5"/>
          <p:cNvSpPr>
            <a:spLocks noGrp="1"/>
          </p:cNvSpPr>
          <p:nvPr>
            <p:ph type="sldNum" sz="quarter" idx="12"/>
          </p:nvPr>
        </p:nvSpPr>
        <p:spPr bwMode="auto"/>
        <p:txBody>
          <a:bodyPr/>
          <a:lstStyle>
            <a:lvl1pPr>
              <a:defRPr sz="1050" b="0" i="0">
                <a:solidFill>
                  <a:srgbClr val="00586A"/>
                </a:solidFill>
                <a:latin typeface="+mn-lt"/>
                <a:ea typeface="Muller Thin"/>
                <a:cs typeface="Muller Thin"/>
              </a:defRPr>
            </a:lvl1pPr>
          </a:lstStyle>
          <a:p>
            <a:pPr marL="0" marR="0" lvl="0" indent="0" algn="r" defTabSz="914400">
              <a:lnSpc>
                <a:spcPct val="100000"/>
              </a:lnSpc>
              <a:spcBef>
                <a:spcPts val="0"/>
              </a:spcBef>
              <a:spcAft>
                <a:spcPts val="0"/>
              </a:spcAft>
              <a:buClrTx/>
              <a:buSzTx/>
              <a:buFontTx/>
              <a:buNone/>
              <a:defRPr/>
            </a:pPr>
            <a:fld id="{0AAFA593-AF8F-EC6A-D53F-EC57447F7DA5}" type="slidenum">
              <a:rPr lang="fr-FR" sz="1050" b="0" i="0" u="none" strike="noStrike" cap="none" spc="0">
                <a:ln>
                  <a:noFill/>
                </a:ln>
                <a:solidFill>
                  <a:srgbClr val="00586A"/>
                </a:solidFill>
                <a:latin typeface="Calibri"/>
              </a:rPr>
              <a:t>7</a:t>
            </a:fld>
            <a:endParaRPr lang="fr-FR" sz="1050" b="0" i="0" u="none" strike="noStrike" cap="none" spc="0">
              <a:ln>
                <a:noFill/>
              </a:ln>
              <a:solidFill>
                <a:srgbClr val="00586A"/>
              </a:solidFill>
              <a:latin typeface="Calibri"/>
            </a:endParaRPr>
          </a:p>
        </p:txBody>
      </p:sp>
    </p:spTree>
    <p:extLst>
      <p:ext uri="{BB962C8B-B14F-4D97-AF65-F5344CB8AC3E}">
        <p14:creationId xmlns:p14="http://schemas.microsoft.com/office/powerpoint/2010/main" val="252883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lvl1pPr>
              <a:defRPr sz="3200" b="0" i="0">
                <a:solidFill>
                  <a:srgbClr val="00586A"/>
                </a:solidFill>
                <a:latin typeface="Arial"/>
                <a:ea typeface="Arial"/>
                <a:cs typeface="Arial"/>
              </a:defRPr>
            </a:lvl1pPr>
          </a:lstStyle>
          <a:p>
            <a:pPr>
              <a:defRPr/>
            </a:pPr>
            <a:r>
              <a:rPr lang="fr-FR" dirty="0"/>
              <a:t>Gestion des traits</a:t>
            </a:r>
            <a:endParaRPr dirty="0"/>
          </a:p>
        </p:txBody>
      </p:sp>
      <p:sp>
        <p:nvSpPr>
          <p:cNvPr id="5" name="Content Placeholder 2"/>
          <p:cNvSpPr>
            <a:spLocks noGrp="1"/>
          </p:cNvSpPr>
          <p:nvPr>
            <p:ph idx="1"/>
          </p:nvPr>
        </p:nvSpPr>
        <p:spPr bwMode="auto">
          <a:xfrm>
            <a:off x="838197" y="1180561"/>
            <a:ext cx="5977883" cy="4984743"/>
          </a:xfrm>
        </p:spPr>
        <p:txBody>
          <a:bodyPr vertOverflow="overflow" horzOverflow="clip" vert="horz" wrap="square" lIns="91440" tIns="45720" rIns="91440" bIns="45720" numCol="1" spcCol="0" rtlCol="0" fromWordArt="0" anchor="t" anchorCtr="0" forceAA="0" compatLnSpc="0">
            <a:normAutofit/>
          </a:bodyPr>
          <a:lstStyle>
            <a:lvl1pPr marL="355599" indent="-355599">
              <a:buClr>
                <a:srgbClr val="379B6B"/>
              </a:buClr>
              <a:defRPr sz="2800" b="0" i="0">
                <a:solidFill>
                  <a:srgbClr val="379B6B"/>
                </a:solidFill>
                <a:latin typeface="Arial"/>
                <a:ea typeface="Arial"/>
                <a:cs typeface="Arial"/>
              </a:defRPr>
            </a:lvl1pPr>
            <a:lvl2pPr marL="630235" indent="-274635">
              <a:spcBef>
                <a:spcPts val="1197"/>
              </a:spcBef>
              <a:buClr>
                <a:srgbClr val="379B6B"/>
              </a:buClr>
              <a:defRPr sz="2000" b="0" i="0">
                <a:solidFill>
                  <a:schemeClr val="accent1">
                    <a:lumMod val="75000"/>
                  </a:schemeClr>
                </a:solidFill>
                <a:latin typeface="Arial"/>
                <a:ea typeface="Arial"/>
                <a:cs typeface="Arial"/>
              </a:defRPr>
            </a:lvl2pPr>
            <a:lvl3pPr marL="893763" indent="-263522">
              <a:buClr>
                <a:srgbClr val="379B6B"/>
              </a:buClr>
              <a:defRPr sz="1800" b="0" i="0">
                <a:solidFill>
                  <a:srgbClr val="0093AF"/>
                </a:solidFill>
                <a:latin typeface="Arial"/>
                <a:ea typeface="Arial"/>
                <a:cs typeface="Arial"/>
              </a:defRPr>
            </a:lvl3pPr>
            <a:lvl4pPr marL="1168398" indent="-274635">
              <a:buClr>
                <a:srgbClr val="379B6B"/>
              </a:buClr>
              <a:defRPr sz="1600" b="0" i="0">
                <a:solidFill>
                  <a:srgbClr val="0093AF"/>
                </a:solidFill>
                <a:latin typeface="Arial"/>
                <a:ea typeface="Arial"/>
                <a:cs typeface="Arial"/>
              </a:defRPr>
            </a:lvl4pPr>
            <a:lvl5pPr marL="1431922" indent="-263522">
              <a:buClr>
                <a:srgbClr val="379B6B"/>
              </a:buClr>
              <a:defRPr sz="1400" b="0" i="0">
                <a:solidFill>
                  <a:srgbClr val="0093AF"/>
                </a:solidFill>
                <a:latin typeface="Arial"/>
                <a:ea typeface="Arial"/>
                <a:cs typeface="Arial"/>
              </a:defRPr>
            </a:lvl5pPr>
          </a:lstStyle>
          <a:p>
            <a:pPr>
              <a:defRPr/>
            </a:pPr>
            <a:r>
              <a:rPr lang="fr-FR" sz="2400" b="0" i="0" u="none" strike="noStrike" cap="none" spc="0" dirty="0">
                <a:solidFill>
                  <a:srgbClr val="379B6B"/>
                </a:solidFill>
                <a:latin typeface="Arial"/>
                <a:ea typeface="Arial"/>
                <a:cs typeface="Arial"/>
              </a:rPr>
              <a:t>Doit-on saisir le nom entre parenthèse de la CNI ?</a:t>
            </a:r>
            <a:endParaRPr lang="fr-FR" dirty="0"/>
          </a:p>
          <a:p>
            <a:pPr lvl="1">
              <a:defRPr/>
            </a:pPr>
            <a:r>
              <a:rPr lang="fr-FR" dirty="0"/>
              <a:t>Demander à l’usager un extrait de naissance pour confirmer ses dires.</a:t>
            </a:r>
          </a:p>
          <a:p>
            <a:pPr lvl="1">
              <a:defRPr/>
            </a:pPr>
            <a:r>
              <a:rPr lang="fr-FR" dirty="0"/>
              <a:t>La MRZ de la CNI peut conforter les dires de l’usager mais cette pratique n’est pas recommandée par le RNIV.</a:t>
            </a:r>
          </a:p>
          <a:p>
            <a:pPr lvl="1">
              <a:defRPr/>
            </a:pPr>
            <a:r>
              <a:rPr lang="fr-FR" dirty="0"/>
              <a:t>Sur ce cas, la CRIV a pris attache auprès de la Mairie de Bordeaux, celle-ci confirme que cette pratique, correction du nom de naissance entre parenthèse, n’est pas une règle de l’état civil et s’interroge sur un éventuel document factice.</a:t>
            </a:r>
          </a:p>
        </p:txBody>
      </p:sp>
      <p:sp>
        <p:nvSpPr>
          <p:cNvPr id="6" name="Slide Number Placeholder 5"/>
          <p:cNvSpPr>
            <a:spLocks noGrp="1"/>
          </p:cNvSpPr>
          <p:nvPr>
            <p:ph type="sldNum" sz="quarter" idx="12"/>
          </p:nvPr>
        </p:nvSpPr>
        <p:spPr bwMode="auto"/>
        <p:txBody>
          <a:bodyPr/>
          <a:lstStyle>
            <a:lvl1pPr>
              <a:defRPr sz="1050" b="0" i="0">
                <a:solidFill>
                  <a:srgbClr val="00586A"/>
                </a:solidFill>
                <a:latin typeface="+mn-lt"/>
                <a:ea typeface="Muller Thin"/>
                <a:cs typeface="Muller Thin"/>
              </a:defRPr>
            </a:lvl1pPr>
          </a:lstStyle>
          <a:p>
            <a:pPr marL="0" marR="0" lvl="0" indent="0" algn="r" defTabSz="914400">
              <a:lnSpc>
                <a:spcPct val="100000"/>
              </a:lnSpc>
              <a:spcBef>
                <a:spcPts val="0"/>
              </a:spcBef>
              <a:spcAft>
                <a:spcPts val="0"/>
              </a:spcAft>
              <a:buClrTx/>
              <a:buSzTx/>
              <a:buFontTx/>
              <a:buNone/>
              <a:defRPr/>
            </a:pPr>
            <a:fld id="{0AAFA593-AF8F-EC6A-D53F-EC57447F7DA5}" type="slidenum">
              <a:rPr lang="fr-FR" sz="1050" b="0" i="0" u="none" strike="noStrike" cap="none" spc="0">
                <a:ln>
                  <a:noFill/>
                </a:ln>
                <a:solidFill>
                  <a:srgbClr val="00586A"/>
                </a:solidFill>
                <a:latin typeface="Calibri"/>
              </a:rPr>
              <a:t>8</a:t>
            </a:fld>
            <a:endParaRPr lang="fr-FR" sz="1050" b="0" i="0" u="none" strike="noStrike" cap="none" spc="0">
              <a:ln>
                <a:noFill/>
              </a:ln>
              <a:solidFill>
                <a:srgbClr val="00586A"/>
              </a:solidFill>
              <a:latin typeface="Calibri"/>
            </a:endParaRPr>
          </a:p>
        </p:txBody>
      </p:sp>
      <p:pic>
        <p:nvPicPr>
          <p:cNvPr id="8" name="Image 7" descr="Une image contenant texte&#10;&#10;Description générée automatiquement">
            <a:extLst>
              <a:ext uri="{FF2B5EF4-FFF2-40B4-BE49-F238E27FC236}">
                <a16:creationId xmlns:a16="http://schemas.microsoft.com/office/drawing/2014/main" id="{D0FC3788-D690-675E-8F51-525B8E96CB85}"/>
              </a:ext>
            </a:extLst>
          </p:cNvPr>
          <p:cNvPicPr>
            <a:picLocks noChangeAspect="1"/>
          </p:cNvPicPr>
          <p:nvPr/>
        </p:nvPicPr>
        <p:blipFill>
          <a:blip r:embed="rId2"/>
          <a:stretch>
            <a:fillRect/>
          </a:stretch>
        </p:blipFill>
        <p:spPr>
          <a:xfrm>
            <a:off x="6960096" y="1556792"/>
            <a:ext cx="4608512" cy="3600400"/>
          </a:xfrm>
          <a:prstGeom prst="rect">
            <a:avLst/>
          </a:prstGeom>
        </p:spPr>
      </p:pic>
    </p:spTree>
    <p:extLst>
      <p:ext uri="{BB962C8B-B14F-4D97-AF65-F5344CB8AC3E}">
        <p14:creationId xmlns:p14="http://schemas.microsoft.com/office/powerpoint/2010/main" val="1194231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lvl1pPr>
              <a:defRPr sz="3200" b="0" i="0">
                <a:solidFill>
                  <a:srgbClr val="00586A"/>
                </a:solidFill>
                <a:latin typeface="Arial"/>
                <a:ea typeface="Arial"/>
                <a:cs typeface="Arial"/>
              </a:defRPr>
            </a:lvl1pPr>
          </a:lstStyle>
          <a:p>
            <a:pPr>
              <a:defRPr/>
            </a:pPr>
            <a:r>
              <a:rPr lang="fr-FR" dirty="0"/>
              <a:t>Téléservice </a:t>
            </a:r>
            <a:r>
              <a:rPr lang="fr-FR" dirty="0" err="1"/>
              <a:t>INSi</a:t>
            </a:r>
            <a:endParaRPr dirty="0"/>
          </a:p>
        </p:txBody>
      </p:sp>
      <p:sp>
        <p:nvSpPr>
          <p:cNvPr id="5" name="Content Placeholder 2"/>
          <p:cNvSpPr>
            <a:spLocks noGrp="1"/>
          </p:cNvSpPr>
          <p:nvPr>
            <p:ph idx="1"/>
          </p:nvPr>
        </p:nvSpPr>
        <p:spPr bwMode="auto">
          <a:xfrm>
            <a:off x="838197" y="1180561"/>
            <a:ext cx="10010332" cy="4984743"/>
          </a:xfrm>
        </p:spPr>
        <p:txBody>
          <a:bodyPr vertOverflow="overflow" horzOverflow="clip" vert="horz" wrap="square" lIns="91440" tIns="45720" rIns="91440" bIns="45720" numCol="1" spcCol="0" rtlCol="0" fromWordArt="0" anchor="t" anchorCtr="0" forceAA="0" compatLnSpc="0">
            <a:normAutofit/>
          </a:bodyPr>
          <a:lstStyle>
            <a:lvl1pPr marL="355599" indent="-355599">
              <a:buClr>
                <a:srgbClr val="379B6B"/>
              </a:buClr>
              <a:defRPr sz="2800" b="0" i="0">
                <a:solidFill>
                  <a:srgbClr val="379B6B"/>
                </a:solidFill>
                <a:latin typeface="Arial"/>
                <a:ea typeface="Arial"/>
                <a:cs typeface="Arial"/>
              </a:defRPr>
            </a:lvl1pPr>
            <a:lvl2pPr marL="630235" indent="-274635">
              <a:spcBef>
                <a:spcPts val="1197"/>
              </a:spcBef>
              <a:buClr>
                <a:srgbClr val="379B6B"/>
              </a:buClr>
              <a:defRPr sz="2000" b="0" i="0">
                <a:solidFill>
                  <a:schemeClr val="accent1">
                    <a:lumMod val="75000"/>
                  </a:schemeClr>
                </a:solidFill>
                <a:latin typeface="Arial"/>
                <a:ea typeface="Arial"/>
                <a:cs typeface="Arial"/>
              </a:defRPr>
            </a:lvl2pPr>
            <a:lvl3pPr marL="893763" indent="-263522">
              <a:buClr>
                <a:srgbClr val="379B6B"/>
              </a:buClr>
              <a:defRPr sz="1800" b="0" i="0">
                <a:solidFill>
                  <a:srgbClr val="0093AF"/>
                </a:solidFill>
                <a:latin typeface="Arial"/>
                <a:ea typeface="Arial"/>
                <a:cs typeface="Arial"/>
              </a:defRPr>
            </a:lvl3pPr>
            <a:lvl4pPr marL="1168398" indent="-274635">
              <a:buClr>
                <a:srgbClr val="379B6B"/>
              </a:buClr>
              <a:defRPr sz="1600" b="0" i="0">
                <a:solidFill>
                  <a:srgbClr val="0093AF"/>
                </a:solidFill>
                <a:latin typeface="Arial"/>
                <a:ea typeface="Arial"/>
                <a:cs typeface="Arial"/>
              </a:defRPr>
            </a:lvl4pPr>
            <a:lvl5pPr marL="1431922" indent="-263522">
              <a:buClr>
                <a:srgbClr val="379B6B"/>
              </a:buClr>
              <a:defRPr sz="1400" b="0" i="0">
                <a:solidFill>
                  <a:srgbClr val="0093AF"/>
                </a:solidFill>
                <a:latin typeface="Arial"/>
                <a:ea typeface="Arial"/>
                <a:cs typeface="Arial"/>
              </a:defRPr>
            </a:lvl5pPr>
          </a:lstStyle>
          <a:p>
            <a:r>
              <a:rPr lang="fr-FR" dirty="0"/>
              <a:t>Doit-on vérifier les </a:t>
            </a:r>
            <a:r>
              <a:rPr lang="fr-FR" dirty="0" err="1"/>
              <a:t>INSq</a:t>
            </a:r>
            <a:r>
              <a:rPr lang="fr-FR" dirty="0"/>
              <a:t> dans le cadre de dossiers partagés via un outil de coordination ? </a:t>
            </a:r>
          </a:p>
          <a:p>
            <a:pPr lvl="1" algn="just"/>
            <a:r>
              <a:rPr lang="fr-FR" dirty="0"/>
              <a:t>Si l'INS a déjà été qualifiée, dans l’outil de coordination, par un autre acteur de santé faisant partie du cercle de confiance de l’usager, vous n'êtes pas obligé d’appeler le téléservice INSi car il s'agit d'un dossier partagé dans le même outil, par contre si vous avez un doute sur cette INS qualifiée il est fortement recommandé de faire un appel de vérification auprès du téléservice INSi pour s’assurer qu’il n’y a pas d’erreur.</a:t>
            </a:r>
          </a:p>
          <a:p>
            <a:pPr lvl="1" algn="just"/>
            <a:r>
              <a:rPr lang="fr-FR" dirty="0"/>
              <a:t>Dans le cas d’une erreur avérée vous devez déqualifier l’INS ou le signaler au professionnel ayant les habilitations (par exemple le référent identitovigilance). Informer l’émetteur de l’erreur et procéder à nouveau à la qualification de cette INS avec les bons éléments (validation ok par rapport à un document à haut niveau de confiance et concordance des traits renvoyés par le téléservice </a:t>
            </a:r>
            <a:r>
              <a:rPr lang="fr-FR" dirty="0" err="1"/>
              <a:t>INSi</a:t>
            </a:r>
            <a:r>
              <a:rPr lang="fr-FR" dirty="0"/>
              <a:t>).</a:t>
            </a:r>
          </a:p>
        </p:txBody>
      </p:sp>
      <p:sp>
        <p:nvSpPr>
          <p:cNvPr id="6" name="Slide Number Placeholder 5"/>
          <p:cNvSpPr>
            <a:spLocks noGrp="1"/>
          </p:cNvSpPr>
          <p:nvPr>
            <p:ph type="sldNum" sz="quarter" idx="12"/>
          </p:nvPr>
        </p:nvSpPr>
        <p:spPr bwMode="auto"/>
        <p:txBody>
          <a:bodyPr/>
          <a:lstStyle>
            <a:lvl1pPr>
              <a:defRPr sz="1050" b="0" i="0">
                <a:solidFill>
                  <a:srgbClr val="00586A"/>
                </a:solidFill>
                <a:latin typeface="+mn-lt"/>
                <a:ea typeface="Muller Thin"/>
                <a:cs typeface="Muller Thin"/>
              </a:defRPr>
            </a:lvl1pPr>
          </a:lstStyle>
          <a:p>
            <a:pPr marL="0" marR="0" lvl="0" indent="0" algn="r" defTabSz="914400">
              <a:lnSpc>
                <a:spcPct val="100000"/>
              </a:lnSpc>
              <a:spcBef>
                <a:spcPts val="0"/>
              </a:spcBef>
              <a:spcAft>
                <a:spcPts val="0"/>
              </a:spcAft>
              <a:buClrTx/>
              <a:buSzTx/>
              <a:buFontTx/>
              <a:buNone/>
              <a:defRPr/>
            </a:pPr>
            <a:fld id="{0AAFA593-AF8F-EC6A-D53F-EC57447F7DA5}" type="slidenum">
              <a:rPr lang="fr-FR" sz="1050" b="0" i="0" u="none" strike="noStrike" cap="none" spc="0">
                <a:ln>
                  <a:noFill/>
                </a:ln>
                <a:solidFill>
                  <a:srgbClr val="00586A"/>
                </a:solidFill>
                <a:latin typeface="Calibri"/>
              </a:rPr>
              <a:t>9</a:t>
            </a:fld>
            <a:endParaRPr lang="fr-FR" sz="1050" b="0" i="0" u="none" strike="noStrike" cap="none" spc="0">
              <a:ln>
                <a:noFill/>
              </a:ln>
              <a:solidFill>
                <a:srgbClr val="00586A"/>
              </a:solidFill>
              <a:latin typeface="Calibri"/>
            </a:endParaRPr>
          </a:p>
        </p:txBody>
      </p:sp>
    </p:spTree>
    <p:extLst>
      <p:ext uri="{BB962C8B-B14F-4D97-AF65-F5344CB8AC3E}">
        <p14:creationId xmlns:p14="http://schemas.microsoft.com/office/powerpoint/2010/main" val="1029645762"/>
      </p:ext>
    </p:extLst>
  </p:cSld>
  <p:clrMapOvr>
    <a:masterClrMapping/>
  </p:clrMapOvr>
</p:sld>
</file>

<file path=ppt/theme/theme1.xml><?xml version="1.0" encoding="utf-8"?>
<a:theme xmlns:a="http://schemas.openxmlformats.org/drawingml/2006/main" name="1_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a:ea typeface="Arial"/>
        <a:cs typeface="Arial"/>
      </a:majorFont>
      <a:minorFont>
        <a:latin typeface="Calibri"/>
        <a:ea typeface="Arial"/>
        <a:cs typeface="Arial"/>
      </a:minorFont>
    </a:fontScheme>
    <a:fmtScheme name="Thème 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957</TotalTime>
  <Words>2235</Words>
  <Application>Microsoft Office PowerPoint</Application>
  <DocSecurity>0</DocSecurity>
  <PresentationFormat>Grand écran</PresentationFormat>
  <Paragraphs>176</Paragraphs>
  <Slides>20</Slides>
  <Notes>0</Notes>
  <HiddenSlides>1</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20</vt:i4>
      </vt:variant>
    </vt:vector>
  </HeadingPairs>
  <TitlesOfParts>
    <vt:vector size="25" baseType="lpstr">
      <vt:lpstr>-apple-system</vt:lpstr>
      <vt:lpstr>Arial</vt:lpstr>
      <vt:lpstr>Calibri</vt:lpstr>
      <vt:lpstr>Muller Thin</vt:lpstr>
      <vt:lpstr>1_Thème Office</vt:lpstr>
      <vt:lpstr>La CRIV répond à vos interrogations</vt:lpstr>
      <vt:lpstr>Consignes générales</vt:lpstr>
      <vt:lpstr>Organisation</vt:lpstr>
      <vt:lpstr>Définir la politique d’identitovigilance</vt:lpstr>
      <vt:lpstr>Organisation</vt:lpstr>
      <vt:lpstr>Gestion des traits</vt:lpstr>
      <vt:lpstr>Gestion des traits</vt:lpstr>
      <vt:lpstr>Gestion des traits</vt:lpstr>
      <vt:lpstr>Téléservice INSi</vt:lpstr>
      <vt:lpstr>Téléservice INSi</vt:lpstr>
      <vt:lpstr>Téléservice INSi</vt:lpstr>
      <vt:lpstr>Technique</vt:lpstr>
      <vt:lpstr>Technique</vt:lpstr>
      <vt:lpstr>Technique</vt:lpstr>
      <vt:lpstr>Droits des usagers</vt:lpstr>
      <vt:lpstr>Droits des usagers</vt:lpstr>
      <vt:lpstr>Temps d’échange</vt:lpstr>
      <vt:lpstr>Questions posées en séance</vt:lpstr>
      <vt:lpstr>Questions posées en séance</vt:lpstr>
      <vt:lpstr>Présentation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
  <dc:creator>Utilisateur de Microsoft Office</dc:creator>
  <cp:keywords/>
  <dc:description/>
  <cp:lastModifiedBy>Gaspard FOURCHARD</cp:lastModifiedBy>
  <cp:revision>732</cp:revision>
  <dcterms:created xsi:type="dcterms:W3CDTF">1900-01-01T00:00:00Z</dcterms:created>
  <dcterms:modified xsi:type="dcterms:W3CDTF">2023-03-16T16:07:36Z</dcterms:modified>
  <cp:category/>
  <dc:identifier/>
  <cp:contentStatus/>
  <dc:language/>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2052-8.0.1</vt:lpwstr>
  </property>
</Properties>
</file>