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71" r:id="rId8"/>
    <p:sldId id="263" r:id="rId9"/>
    <p:sldId id="264" r:id="rId10"/>
    <p:sldId id="265" r:id="rId11"/>
    <p:sldId id="278" r:id="rId12"/>
    <p:sldId id="266" r:id="rId13"/>
    <p:sldId id="274" r:id="rId14"/>
    <p:sldId id="275" r:id="rId15"/>
    <p:sldId id="267" r:id="rId16"/>
    <p:sldId id="277" r:id="rId17"/>
    <p:sldId id="268" r:id="rId18"/>
    <p:sldId id="269" r:id="rId19"/>
    <p:sldId id="279" r:id="rId20"/>
    <p:sldId id="280" r:id="rId21"/>
    <p:sldId id="270" r:id="rId22"/>
  </p:sldIdLst>
  <p:sldSz cx="12192000" cy="6858000"/>
  <p:notesSz cx="10020300" cy="6888163"/>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7BAE"/>
    <a:srgbClr val="7B93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4105" autoAdjust="0"/>
    <p:restoredTop sz="94660"/>
  </p:normalViewPr>
  <p:slideViewPr>
    <p:cSldViewPr>
      <p:cViewPr varScale="1">
        <p:scale>
          <a:sx n="44" d="100"/>
          <a:sy n="44" d="100"/>
        </p:scale>
        <p:origin x="56" y="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42130" cy="34600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75561" y="0"/>
            <a:ext cx="4342130" cy="346003"/>
          </a:xfrm>
          <a:prstGeom prst="rect">
            <a:avLst/>
          </a:prstGeom>
        </p:spPr>
        <p:txBody>
          <a:bodyPr vert="horz" lIns="91440" tIns="45720" rIns="91440" bIns="45720" rtlCol="0"/>
          <a:lstStyle>
            <a:lvl1pPr algn="r">
              <a:defRPr sz="1200"/>
            </a:lvl1pPr>
          </a:lstStyle>
          <a:p>
            <a:fld id="{582A076C-F91C-4FF7-925A-4991E1312CDB}" type="datetimeFigureOut">
              <a:rPr lang="fr-FR" smtClean="0"/>
              <a:t>10/06/2022</a:t>
            </a:fld>
            <a:endParaRPr lang="fr-FR"/>
          </a:p>
        </p:txBody>
      </p:sp>
      <p:sp>
        <p:nvSpPr>
          <p:cNvPr id="4" name="Espace réservé de l'image des diapositives 3"/>
          <p:cNvSpPr>
            <a:spLocks noGrp="1" noRot="1" noChangeAspect="1"/>
          </p:cNvSpPr>
          <p:nvPr>
            <p:ph type="sldImg" idx="2"/>
          </p:nvPr>
        </p:nvSpPr>
        <p:spPr>
          <a:xfrm>
            <a:off x="2943225" y="860425"/>
            <a:ext cx="4133850" cy="232568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1002030" y="3314929"/>
            <a:ext cx="8016240" cy="27122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542161"/>
            <a:ext cx="4342130" cy="34600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75561" y="6542161"/>
            <a:ext cx="4342130" cy="346002"/>
          </a:xfrm>
          <a:prstGeom prst="rect">
            <a:avLst/>
          </a:prstGeom>
        </p:spPr>
        <p:txBody>
          <a:bodyPr vert="horz" lIns="91440" tIns="45720" rIns="91440" bIns="45720" rtlCol="0" anchor="b"/>
          <a:lstStyle>
            <a:lvl1pPr algn="r">
              <a:defRPr sz="1200"/>
            </a:lvl1pPr>
          </a:lstStyle>
          <a:p>
            <a:fld id="{959513F6-95C5-4585-8CA4-11A9897734E8}" type="slidenum">
              <a:rPr lang="fr-FR" smtClean="0"/>
              <a:t>‹N°›</a:t>
            </a:fld>
            <a:endParaRPr lang="fr-FR"/>
          </a:p>
        </p:txBody>
      </p:sp>
    </p:spTree>
    <p:extLst>
      <p:ext uri="{BB962C8B-B14F-4D97-AF65-F5344CB8AC3E}">
        <p14:creationId xmlns:p14="http://schemas.microsoft.com/office/powerpoint/2010/main" val="1547251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A8D9F9B-37D6-4A39-8E84-B690EA608376}" type="slidenum">
              <a:rPr lang="fr-FR" smtClean="0"/>
              <a:t>13</a:t>
            </a:fld>
            <a:endParaRPr lang="fr-FR"/>
          </a:p>
        </p:txBody>
      </p:sp>
    </p:spTree>
    <p:extLst>
      <p:ext uri="{BB962C8B-B14F-4D97-AF65-F5344CB8AC3E}">
        <p14:creationId xmlns:p14="http://schemas.microsoft.com/office/powerpoint/2010/main" val="19157031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1255311" y="3490453"/>
            <a:ext cx="8854848" cy="997881"/>
          </a:xfrm>
          <a:prstGeom prst="rect">
            <a:avLst/>
          </a:prstGeom>
        </p:spPr>
        <p:txBody>
          <a:bodyPr anchor="b">
            <a:normAutofit/>
          </a:bodyPr>
          <a:lstStyle>
            <a:lvl1pPr algn="l">
              <a:defRPr sz="3600" b="1" i="0">
                <a:solidFill>
                  <a:srgbClr val="00586A"/>
                </a:solidFill>
                <a:latin typeface="Arial"/>
                <a:ea typeface="Arial"/>
                <a:cs typeface="Arial"/>
              </a:defRPr>
            </a:lvl1pPr>
          </a:lstStyle>
          <a:p>
            <a:pPr>
              <a:defRPr/>
            </a:pPr>
            <a:r>
              <a:rPr lang="fr-FR"/>
              <a:t>Cliquez et modifiez le titre</a:t>
            </a:r>
            <a:endParaRPr lang="en-US"/>
          </a:p>
        </p:txBody>
      </p:sp>
      <p:sp>
        <p:nvSpPr>
          <p:cNvPr id="5" name="Subtitle 2"/>
          <p:cNvSpPr>
            <a:spLocks noGrp="1"/>
          </p:cNvSpPr>
          <p:nvPr>
            <p:ph type="subTitle" idx="1"/>
          </p:nvPr>
        </p:nvSpPr>
        <p:spPr bwMode="auto">
          <a:xfrm>
            <a:off x="1268094" y="4861548"/>
            <a:ext cx="8842065" cy="777252"/>
          </a:xfrm>
        </p:spPr>
        <p:txBody>
          <a:bodyPr>
            <a:normAutofit/>
          </a:bodyPr>
          <a:lstStyle>
            <a:lvl1pPr marL="0" indent="0" algn="l">
              <a:buNone/>
              <a:defRPr sz="2000" b="0" i="0">
                <a:solidFill>
                  <a:srgbClr val="6CB744"/>
                </a:solidFill>
                <a:latin typeface="Arial"/>
                <a:ea typeface="Arial"/>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Cliquez pour modifier le style des sous-titres du masque</a:t>
            </a:r>
            <a:endParaRPr lang="en-US"/>
          </a:p>
        </p:txBody>
      </p:sp>
      <p:sp>
        <p:nvSpPr>
          <p:cNvPr id="6"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7"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pic>
        <p:nvPicPr>
          <p:cNvPr id="8" name="Image 7" descr="Une image contenant texte&#10;&#10;Description générée automatiquement"/>
          <p:cNvPicPr>
            <a:picLocks noChangeAspect="1"/>
          </p:cNvPicPr>
          <p:nvPr userDrawn="1"/>
        </p:nvPicPr>
        <p:blipFill>
          <a:blip r:embed="rId2"/>
          <a:stretch/>
        </p:blipFill>
        <p:spPr bwMode="auto">
          <a:xfrm>
            <a:off x="4635943" y="507388"/>
            <a:ext cx="2044578" cy="252156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userDrawn="1">
  <p:cSld name="Titre et contenu">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8200" y="436286"/>
            <a:ext cx="10336227" cy="560293"/>
          </a:xfrm>
          <a:prstGeom prst="rect">
            <a:avLst/>
          </a:prstGeom>
        </p:spPr>
        <p:txBody>
          <a:bodyPr>
            <a:noAutofit/>
          </a:bodyPr>
          <a:lstStyle>
            <a:lvl1pPr>
              <a:defRPr sz="3200" b="0" i="0">
                <a:solidFill>
                  <a:srgbClr val="00586A"/>
                </a:solidFill>
                <a:latin typeface="Arial"/>
                <a:ea typeface="Arial"/>
                <a:cs typeface="Arial"/>
              </a:defRPr>
            </a:lvl1pPr>
          </a:lstStyle>
          <a:p>
            <a:pPr>
              <a:defRPr/>
            </a:pPr>
            <a:r>
              <a:rPr lang="fr-FR"/>
              <a:t>Cliquez et modifiez le titre</a:t>
            </a:r>
            <a:endParaRPr lang="en-US"/>
          </a:p>
        </p:txBody>
      </p:sp>
      <p:sp>
        <p:nvSpPr>
          <p:cNvPr id="5" name="Content Placeholder 2"/>
          <p:cNvSpPr>
            <a:spLocks noGrp="1"/>
          </p:cNvSpPr>
          <p:nvPr>
            <p:ph idx="1"/>
          </p:nvPr>
        </p:nvSpPr>
        <p:spPr bwMode="auto">
          <a:xfrm>
            <a:off x="838200" y="1180563"/>
            <a:ext cx="10861121" cy="5210712"/>
          </a:xfrm>
        </p:spPr>
        <p:txBody>
          <a:bodyPr>
            <a:normAutofit/>
          </a:bodyPr>
          <a:lstStyle>
            <a:lvl1pPr marL="355600" indent="-355600">
              <a:buClr>
                <a:srgbClr val="379B6B"/>
              </a:buClr>
              <a:defRPr sz="2800" b="0" i="0">
                <a:solidFill>
                  <a:srgbClr val="379B6B"/>
                </a:solidFill>
                <a:latin typeface="Arial"/>
                <a:ea typeface="Arial"/>
                <a:cs typeface="Arial"/>
              </a:defRPr>
            </a:lvl1pPr>
            <a:lvl2pPr marL="630238" indent="-274638">
              <a:spcBef>
                <a:spcPts val="1200"/>
              </a:spcBef>
              <a:buClr>
                <a:srgbClr val="379B6B"/>
              </a:buClr>
              <a:defRPr sz="2000" b="0" i="0">
                <a:solidFill>
                  <a:schemeClr val="accent1">
                    <a:lumMod val="75000"/>
                  </a:schemeClr>
                </a:solidFill>
                <a:latin typeface="Arial"/>
                <a:ea typeface="Arial"/>
                <a:cs typeface="Arial"/>
              </a:defRPr>
            </a:lvl2pPr>
            <a:lvl3pPr marL="893763" indent="-263525">
              <a:buClr>
                <a:srgbClr val="379B6B"/>
              </a:buClr>
              <a:defRPr sz="1800" b="0" i="0">
                <a:solidFill>
                  <a:srgbClr val="0093AF"/>
                </a:solidFill>
                <a:latin typeface="Arial"/>
                <a:ea typeface="Arial"/>
                <a:cs typeface="Arial"/>
              </a:defRPr>
            </a:lvl3pPr>
            <a:lvl4pPr marL="1168400" indent="-274638">
              <a:buClr>
                <a:srgbClr val="379B6B"/>
              </a:buClr>
              <a:defRPr sz="1600" b="0" i="0">
                <a:solidFill>
                  <a:srgbClr val="0093AF"/>
                </a:solidFill>
                <a:latin typeface="Arial"/>
                <a:ea typeface="Arial"/>
                <a:cs typeface="Arial"/>
              </a:defRPr>
            </a:lvl4pPr>
            <a:lvl5pPr marL="1431925" indent="-263525">
              <a:buClr>
                <a:srgbClr val="379B6B"/>
              </a:buClr>
              <a:defRPr sz="1400" b="0" i="0">
                <a:solidFill>
                  <a:srgbClr val="0093AF"/>
                </a:solidFill>
                <a:latin typeface="Arial"/>
                <a:ea typeface="Arial"/>
                <a:cs typeface="Arial"/>
              </a:defRPr>
            </a:lvl5p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Slide Number Placeholder 5"/>
          <p:cNvSpPr>
            <a:spLocks noGrp="1"/>
          </p:cNvSpPr>
          <p:nvPr>
            <p:ph type="sldNum" sz="quarter" idx="12"/>
          </p:nvPr>
        </p:nvSpPr>
        <p:spPr bwMode="auto">
          <a:xfrm>
            <a:off x="11333841" y="6391275"/>
            <a:ext cx="667659" cy="308406"/>
          </a:xfrm>
        </p:spPr>
        <p:txBody>
          <a:bodyPr/>
          <a:lstStyle>
            <a:lvl1pPr>
              <a:defRPr sz="1050" b="0" i="0">
                <a:solidFill>
                  <a:srgbClr val="00586A"/>
                </a:solidFill>
                <a:latin typeface="+mn-lt"/>
                <a:ea typeface="Muller Thin"/>
                <a:cs typeface="Muller Thin"/>
              </a:defRPr>
            </a:lvl1pPr>
          </a:lstStyle>
          <a:p>
            <a:pPr>
              <a:defRPr/>
            </a:pPr>
            <a:fld id="{74DCADC6-4AB5-3D4D-A621-3FDD7336022D}" type="slidenum">
              <a:rPr lang="fr-FR"/>
              <a:t>‹N°›</a:t>
            </a:fld>
            <a:endParaRPr lang="fr-FR"/>
          </a:p>
        </p:txBody>
      </p:sp>
      <p:sp>
        <p:nvSpPr>
          <p:cNvPr id="7" name="Connecteur droit 9"/>
          <p:cNvSpPr/>
          <p:nvPr userDrawn="1"/>
        </p:nvSpPr>
        <p:spPr bwMode="auto">
          <a:xfrm flipH="1">
            <a:off x="551542" y="996579"/>
            <a:ext cx="10622881" cy="91992"/>
          </a:xfrm>
          <a:prstGeom prst="line">
            <a:avLst/>
          </a:prstGeom>
          <a:ln w="38100">
            <a:gradFill>
              <a:gsLst>
                <a:gs pos="59000">
                  <a:srgbClr val="6CB744"/>
                </a:gs>
                <a:gs pos="90000">
                  <a:schemeClr val="bg1"/>
                </a:gs>
              </a:gsLst>
              <a:path path="circle"/>
            </a:gradFill>
            <a:miter/>
          </a:ln>
        </p:spPr>
        <p:txBody>
          <a:bodyPr lIns="45719" rIns="45719"/>
          <a:lstStyle/>
          <a:p>
            <a:pPr>
              <a:defRPr/>
            </a:pPr>
            <a:endParaRPr sz="1800"/>
          </a:p>
        </p:txBody>
      </p:sp>
      <p:sp>
        <p:nvSpPr>
          <p:cNvPr id="8"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9"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En-tête de section_visuel 12">
    <p:spTree>
      <p:nvGrpSpPr>
        <p:cNvPr id="1" name=""/>
        <p:cNvGrpSpPr/>
        <p:nvPr/>
      </p:nvGrpSpPr>
      <p:grpSpPr bwMode="auto">
        <a:xfrm>
          <a:off x="0" y="0"/>
          <a:ext cx="0" cy="0"/>
          <a:chOff x="0" y="0"/>
          <a:chExt cx="0" cy="0"/>
        </a:xfrm>
      </p:grpSpPr>
      <p:sp>
        <p:nvSpPr>
          <p:cNvPr id="4" name="Text Placeholder 2"/>
          <p:cNvSpPr>
            <a:spLocks noGrp="1"/>
          </p:cNvSpPr>
          <p:nvPr>
            <p:ph type="body" idx="1"/>
          </p:nvPr>
        </p:nvSpPr>
        <p:spPr bwMode="auto">
          <a:xfrm>
            <a:off x="1317823" y="4632607"/>
            <a:ext cx="8578652" cy="1500187"/>
          </a:xfrm>
        </p:spPr>
        <p:txBody>
          <a:bodyPr>
            <a:normAutofit/>
          </a:bodyPr>
          <a:lstStyle>
            <a:lvl1pPr marL="0" indent="0">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Cliquez pour modifier les styles du texte du masque</a:t>
            </a:r>
            <a:endParaRPr/>
          </a:p>
        </p:txBody>
      </p:sp>
      <p:sp>
        <p:nvSpPr>
          <p:cNvPr id="5" name="Title 1"/>
          <p:cNvSpPr>
            <a:spLocks noGrp="1"/>
          </p:cNvSpPr>
          <p:nvPr>
            <p:ph type="title"/>
          </p:nvPr>
        </p:nvSpPr>
        <p:spPr bwMode="auto">
          <a:xfrm>
            <a:off x="1219782" y="3282389"/>
            <a:ext cx="8662510" cy="1096123"/>
          </a:xfrm>
          <a:prstGeom prst="rect">
            <a:avLst/>
          </a:prstGeom>
        </p:spPr>
        <p:txBody>
          <a:bodyPr anchor="b">
            <a:normAutofit/>
          </a:bodyPr>
          <a:lstStyle>
            <a:lvl1pPr>
              <a:defRPr sz="3200">
                <a:solidFill>
                  <a:srgbClr val="0093AF"/>
                </a:solidFill>
              </a:defRPr>
            </a:lvl1pPr>
          </a:lstStyle>
          <a:p>
            <a:pPr>
              <a:defRPr/>
            </a:pPr>
            <a:r>
              <a:rPr lang="fr-FR"/>
              <a:t>Cliquez et modifiez le titre</a:t>
            </a:r>
            <a:endParaRPr lang="en-US"/>
          </a:p>
        </p:txBody>
      </p:sp>
      <p:cxnSp>
        <p:nvCxnSpPr>
          <p:cNvPr id="6" name="Connecteur droit 13"/>
          <p:cNvCxnSpPr>
            <a:cxnSpLocks/>
          </p:cNvCxnSpPr>
          <p:nvPr userDrawn="1"/>
        </p:nvCxnSpPr>
        <p:spPr bwMode="auto">
          <a:xfrm>
            <a:off x="1108944" y="3206208"/>
            <a:ext cx="0" cy="1350219"/>
          </a:xfrm>
          <a:prstGeom prst="line">
            <a:avLst/>
          </a:prstGeom>
          <a:ln w="38100">
            <a:gradFill>
              <a:gsLst>
                <a:gs pos="22000">
                  <a:srgbClr val="00586A"/>
                </a:gs>
                <a:gs pos="82000">
                  <a:schemeClr val="bg1"/>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Connecteur droit 9"/>
          <p:cNvSpPr/>
          <p:nvPr userDrawn="1"/>
        </p:nvSpPr>
        <p:spPr bwMode="auto">
          <a:xfrm flipV="1">
            <a:off x="1134345" y="3190332"/>
            <a:ext cx="1303041" cy="0"/>
          </a:xfrm>
          <a:prstGeom prst="line">
            <a:avLst/>
          </a:prstGeom>
          <a:ln w="38100">
            <a:gradFill>
              <a:gsLst>
                <a:gs pos="42000">
                  <a:srgbClr val="6CB744"/>
                </a:gs>
                <a:gs pos="100000">
                  <a:schemeClr val="bg1"/>
                </a:gs>
              </a:gsLst>
              <a:path path="circle"/>
            </a:gradFill>
            <a:miter/>
          </a:ln>
        </p:spPr>
        <p:txBody>
          <a:bodyPr lIns="45719" rIns="45719"/>
          <a:lstStyle/>
          <a:p>
            <a:pPr>
              <a:defRPr/>
            </a:pPr>
            <a:endParaRPr sz="1800"/>
          </a:p>
        </p:txBody>
      </p:sp>
      <p:sp>
        <p:nvSpPr>
          <p:cNvPr id="8"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9"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pic>
        <p:nvPicPr>
          <p:cNvPr id="10" name="Image 8" descr="Une image contenant texte&#10;&#10;Description générée automatiquement"/>
          <p:cNvPicPr>
            <a:picLocks noChangeAspect="1"/>
          </p:cNvPicPr>
          <p:nvPr userDrawn="1"/>
        </p:nvPicPr>
        <p:blipFill>
          <a:blip r:embed="rId2"/>
          <a:stretch/>
        </p:blipFill>
        <p:spPr bwMode="auto">
          <a:xfrm>
            <a:off x="4635943" y="507388"/>
            <a:ext cx="2044578" cy="252156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userDrawn="1">
  <p:cSld name="Deux contenus">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8200" y="449551"/>
            <a:ext cx="10515600" cy="464104"/>
          </a:xfrm>
          <a:prstGeom prst="rect">
            <a:avLst/>
          </a:prstGeom>
        </p:spPr>
        <p:txBody>
          <a:bodyPr>
            <a:noAutofit/>
          </a:bodyPr>
          <a:lstStyle>
            <a:lvl1pPr>
              <a:defRPr sz="3600"/>
            </a:lvl1pPr>
          </a:lstStyle>
          <a:p>
            <a:pPr>
              <a:defRPr/>
            </a:pPr>
            <a:r>
              <a:rPr lang="fr-FR"/>
              <a:t>Cliquez et modifiez le titre</a:t>
            </a:r>
            <a:endParaRPr lang="en-US"/>
          </a:p>
        </p:txBody>
      </p:sp>
      <p:sp>
        <p:nvSpPr>
          <p:cNvPr id="5" name="Content Placeholder 2"/>
          <p:cNvSpPr>
            <a:spLocks noGrp="1"/>
          </p:cNvSpPr>
          <p:nvPr>
            <p:ph sz="half" idx="1"/>
          </p:nvPr>
        </p:nvSpPr>
        <p:spPr bwMode="auto">
          <a:xfrm>
            <a:off x="838200" y="1553883"/>
            <a:ext cx="5181600" cy="4623081"/>
          </a:xfrm>
        </p:spPr>
        <p:txBody>
          <a:bodyPr>
            <a:normAutofit/>
          </a:bodyPr>
          <a:lstStyle>
            <a:lvl1pPr>
              <a:defRPr sz="2000"/>
            </a:lvl1pPr>
            <a:lvl2pPr>
              <a:defRPr sz="1800"/>
            </a:lvl2pPr>
            <a:lvl3pPr>
              <a:defRPr sz="1600"/>
            </a:lvl3pPr>
            <a:lvl4pPr>
              <a:defRPr sz="1400"/>
            </a:lvl4pPr>
            <a:lvl5pPr>
              <a:defRPr sz="1400"/>
            </a:lvl5pPr>
          </a:lstStyle>
          <a:p>
            <a:pPr lvl="0">
              <a:defRPr/>
            </a:pPr>
            <a:r>
              <a:rPr lang="fr-FR"/>
              <a:t>Cliquez pour modifier les styles du texte du masque</a:t>
            </a:r>
            <a:endParaRPr/>
          </a:p>
          <a:p>
            <a:pPr lvl="0">
              <a:defRPr/>
            </a:pPr>
            <a:endParaRPr lang="fr-FR"/>
          </a:p>
          <a:p>
            <a:pPr lvl="1">
              <a:defRPr/>
            </a:pPr>
            <a:r>
              <a:rPr lang="fr-FR"/>
              <a:t>Deuxième niveau</a:t>
            </a:r>
            <a:endParaRPr/>
          </a:p>
          <a:p>
            <a:pPr lvl="1">
              <a:defRPr/>
            </a:pPr>
            <a:endParaRPr lang="fr-F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Content Placeholder 3"/>
          <p:cNvSpPr>
            <a:spLocks noGrp="1"/>
          </p:cNvSpPr>
          <p:nvPr>
            <p:ph sz="half" idx="2"/>
          </p:nvPr>
        </p:nvSpPr>
        <p:spPr bwMode="auto">
          <a:xfrm>
            <a:off x="6172200" y="1553883"/>
            <a:ext cx="5181600" cy="4623081"/>
          </a:xfrm>
        </p:spPr>
        <p:txBody>
          <a:bodyPr>
            <a:normAutofit/>
          </a:bodyPr>
          <a:lstStyle>
            <a:lvl1pPr>
              <a:defRPr sz="2000"/>
            </a:lvl1pPr>
            <a:lvl2pPr>
              <a:defRPr sz="1800"/>
            </a:lvl2pPr>
            <a:lvl3pPr>
              <a:defRPr sz="1600"/>
            </a:lvl3pPr>
            <a:lvl4pPr>
              <a:defRPr sz="1400"/>
            </a:lvl4pPr>
            <a:lvl5pPr>
              <a:defRPr sz="1400"/>
            </a:lvl5pPr>
          </a:lstStyle>
          <a:p>
            <a:pPr lvl="0">
              <a:defRPr/>
            </a:pPr>
            <a:r>
              <a:rPr lang="fr-FR"/>
              <a:t>Cliquez pour modifier les styles du texte du masque</a:t>
            </a:r>
            <a:endParaRPr/>
          </a:p>
          <a:p>
            <a:pPr lvl="0">
              <a:defRPr/>
            </a:pPr>
            <a:endParaRPr lang="fr-FR"/>
          </a:p>
          <a:p>
            <a:pPr lvl="1">
              <a:defRPr/>
            </a:pPr>
            <a:r>
              <a:rPr lang="fr-FR"/>
              <a:t>Deuxième niveau</a:t>
            </a:r>
            <a:endParaRPr/>
          </a:p>
          <a:p>
            <a:pPr lvl="1">
              <a:defRPr/>
            </a:pPr>
            <a:endParaRPr lang="fr-F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Slide Number Placeholder 6"/>
          <p:cNvSpPr>
            <a:spLocks noGrp="1"/>
          </p:cNvSpPr>
          <p:nvPr>
            <p:ph type="sldNum" sz="quarter" idx="12"/>
          </p:nvPr>
        </p:nvSpPr>
        <p:spPr bwMode="auto">
          <a:xfrm>
            <a:off x="145294" y="6527798"/>
            <a:ext cx="452717" cy="212547"/>
          </a:xfrm>
        </p:spPr>
        <p:txBody>
          <a:bodyPr/>
          <a:lstStyle/>
          <a:p>
            <a:pPr>
              <a:defRPr/>
            </a:pPr>
            <a:fld id="{74DCADC6-4AB5-3D4D-A621-3FDD7336022D}" type="slidenum">
              <a:rPr lang="fr-FR"/>
              <a:t>‹N°›</a:t>
            </a:fld>
            <a:endParaRPr lang="fr-FR"/>
          </a:p>
        </p:txBody>
      </p:sp>
      <p:sp>
        <p:nvSpPr>
          <p:cNvPr id="8" name="Connecteur droit 9"/>
          <p:cNvSpPr/>
          <p:nvPr userDrawn="1"/>
        </p:nvSpPr>
        <p:spPr bwMode="auto">
          <a:xfrm flipH="1">
            <a:off x="371652" y="913655"/>
            <a:ext cx="10622881" cy="91992"/>
          </a:xfrm>
          <a:prstGeom prst="line">
            <a:avLst/>
          </a:prstGeom>
          <a:ln w="38100">
            <a:gradFill>
              <a:gsLst>
                <a:gs pos="59000">
                  <a:srgbClr val="6CB744"/>
                </a:gs>
                <a:gs pos="90000">
                  <a:schemeClr val="bg1"/>
                </a:gs>
              </a:gsLst>
              <a:path path="circle"/>
            </a:gradFill>
            <a:miter/>
          </a:ln>
        </p:spPr>
        <p:txBody>
          <a:bodyPr lIns="45719" rIns="45719"/>
          <a:lstStyle/>
          <a:p>
            <a:pPr>
              <a:defRPr/>
            </a:pPr>
            <a:endParaRPr sz="1800"/>
          </a:p>
        </p:txBody>
      </p:sp>
      <p:sp>
        <p:nvSpPr>
          <p:cNvPr id="9"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10"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Conclusion">
    <p:spTree>
      <p:nvGrpSpPr>
        <p:cNvPr id="1" name=""/>
        <p:cNvGrpSpPr/>
        <p:nvPr/>
      </p:nvGrpSpPr>
      <p:grpSpPr bwMode="auto">
        <a:xfrm>
          <a:off x="0" y="0"/>
          <a:ext cx="0" cy="0"/>
          <a:chOff x="0" y="0"/>
          <a:chExt cx="0" cy="0"/>
        </a:xfrm>
      </p:grpSpPr>
      <p:sp>
        <p:nvSpPr>
          <p:cNvPr id="4"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5"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pic>
        <p:nvPicPr>
          <p:cNvPr id="6" name="Image 7" descr="Une image contenant texte&#10;&#10;Description générée automatiquement"/>
          <p:cNvPicPr>
            <a:picLocks noChangeAspect="1"/>
          </p:cNvPicPr>
          <p:nvPr userDrawn="1"/>
        </p:nvPicPr>
        <p:blipFill>
          <a:blip r:embed="rId2"/>
          <a:stretch/>
        </p:blipFill>
        <p:spPr bwMode="auto">
          <a:xfrm>
            <a:off x="4635943" y="507388"/>
            <a:ext cx="2044578" cy="252156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Parallélogramme 22"/>
          <p:cNvSpPr/>
          <p:nvPr userDrawn="1"/>
        </p:nvSpPr>
        <p:spPr bwMode="auto">
          <a:xfrm rot="774494">
            <a:off x="10907701" y="-28092"/>
            <a:ext cx="402623" cy="7036526"/>
          </a:xfrm>
          <a:prstGeom prst="parallelogram">
            <a:avLst>
              <a:gd name="adj" fmla="val 25000"/>
            </a:avLst>
          </a:prstGeom>
          <a:gradFill>
            <a:gsLst>
              <a:gs pos="0">
                <a:srgbClr val="005869"/>
              </a:gs>
              <a:gs pos="100000">
                <a:schemeClr val="bg1"/>
              </a:gs>
            </a:gsLst>
            <a:path path="circle"/>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1800"/>
          </a:p>
        </p:txBody>
      </p:sp>
      <p:sp>
        <p:nvSpPr>
          <p:cNvPr id="5" name="Text Placeholder 2"/>
          <p:cNvSpPr>
            <a:spLocks noGrp="1"/>
          </p:cNvSpPr>
          <p:nvPr>
            <p:ph type="body" idx="1"/>
          </p:nvPr>
        </p:nvSpPr>
        <p:spPr bwMode="auto">
          <a:xfrm>
            <a:off x="1032934" y="1674087"/>
            <a:ext cx="9482839" cy="4502877"/>
          </a:xfrm>
          <a:prstGeom prst="rect">
            <a:avLst/>
          </a:prstGeom>
        </p:spPr>
        <p:txBody>
          <a:bodyPr vert="horz" lIns="91440" tIns="45720" rIns="91440" bIns="45720" rtlCol="0">
            <a:normAutofit/>
          </a:bodyPr>
          <a:lstStyle/>
          <a:p>
            <a:pPr lvl="0">
              <a:defRPr/>
            </a:pPr>
            <a:r>
              <a:rPr lang="fr-FR"/>
              <a:t>Premier niveau</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Slide Number Placeholder 5"/>
          <p:cNvSpPr>
            <a:spLocks noGrp="1"/>
          </p:cNvSpPr>
          <p:nvPr>
            <p:ph type="sldNum" sz="quarter" idx="4"/>
          </p:nvPr>
        </p:nvSpPr>
        <p:spPr bwMode="auto">
          <a:xfrm>
            <a:off x="11616083" y="6553198"/>
            <a:ext cx="452717" cy="212547"/>
          </a:xfrm>
          <a:prstGeom prst="rect">
            <a:avLst/>
          </a:prstGeom>
        </p:spPr>
        <p:txBody>
          <a:bodyPr vert="horz" lIns="91440" tIns="45720" rIns="91440" bIns="45720" rtlCol="0" anchor="ctr"/>
          <a:lstStyle>
            <a:lvl1pPr algn="r">
              <a:defRPr sz="800" b="1" i="0">
                <a:solidFill>
                  <a:srgbClr val="009EE3"/>
                </a:solidFill>
                <a:latin typeface="Muller Thin"/>
                <a:ea typeface="Muller Thin"/>
                <a:cs typeface="Muller Thin"/>
              </a:defRPr>
            </a:lvl1pPr>
          </a:lstStyle>
          <a:p>
            <a:pPr>
              <a:defRPr/>
            </a:pPr>
            <a:fld id="{74DCADC6-4AB5-3D4D-A621-3FDD7336022D}" type="slidenum">
              <a:rPr lang="fr-FR"/>
              <a:t>‹N°›</a:t>
            </a:fld>
            <a:endParaRPr lang="fr-FR"/>
          </a:p>
        </p:txBody>
      </p:sp>
      <p:sp>
        <p:nvSpPr>
          <p:cNvPr id="7" name="Triangle rectangle 8"/>
          <p:cNvSpPr/>
          <p:nvPr userDrawn="1"/>
        </p:nvSpPr>
        <p:spPr bwMode="auto">
          <a:xfrm flipH="1">
            <a:off x="10173711" y="0"/>
            <a:ext cx="2040015" cy="6878094"/>
          </a:xfrm>
          <a:prstGeom prst="rtTriangle">
            <a:avLst/>
          </a:prstGeom>
          <a:gradFill>
            <a:gsLst>
              <a:gs pos="0">
                <a:srgbClr val="6CB744"/>
              </a:gs>
              <a:gs pos="100000">
                <a:schemeClr val="bg1"/>
              </a:gs>
            </a:gsLst>
            <a:path path="circle"/>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1800"/>
          </a:p>
        </p:txBody>
      </p:sp>
      <p:pic>
        <p:nvPicPr>
          <p:cNvPr id="8" name="Image 10"/>
          <p:cNvPicPr>
            <a:picLocks noChangeAspect="1"/>
          </p:cNvPicPr>
          <p:nvPr userDrawn="1"/>
        </p:nvPicPr>
        <p:blipFill>
          <a:blip r:embed="rId7"/>
          <a:stretch/>
        </p:blipFill>
        <p:spPr bwMode="auto">
          <a:xfrm>
            <a:off x="10906125" y="5678572"/>
            <a:ext cx="1162676" cy="540097"/>
          </a:xfrm>
          <a:prstGeom prst="rect">
            <a:avLst/>
          </a:prstGeom>
        </p:spPr>
      </p:pic>
      <p:pic>
        <p:nvPicPr>
          <p:cNvPr id="9" name="Image 11"/>
          <p:cNvPicPr>
            <a:picLocks noChangeAspect="1"/>
          </p:cNvPicPr>
          <p:nvPr userDrawn="1"/>
        </p:nvPicPr>
        <p:blipFill>
          <a:blip r:embed="rId8"/>
          <a:stretch/>
        </p:blipFill>
        <p:spPr bwMode="auto">
          <a:xfrm>
            <a:off x="11020424" y="6365496"/>
            <a:ext cx="1048375" cy="290694"/>
          </a:xfrm>
          <a:prstGeom prst="rect">
            <a:avLst/>
          </a:prstGeom>
        </p:spPr>
      </p:pic>
      <p:sp>
        <p:nvSpPr>
          <p:cNvPr id="10" name="Espace réservé du titre 18"/>
          <p:cNvSpPr>
            <a:spLocks noGrp="1"/>
          </p:cNvSpPr>
          <p:nvPr>
            <p:ph type="title"/>
          </p:nvPr>
        </p:nvSpPr>
        <p:spPr bwMode="auto">
          <a:xfrm>
            <a:off x="838200" y="365126"/>
            <a:ext cx="10515600" cy="1026353"/>
          </a:xfrm>
          <a:prstGeom prst="rect">
            <a:avLst/>
          </a:prstGeom>
        </p:spPr>
        <p:txBody>
          <a:bodyPr vert="horz" lIns="91440" tIns="45720" rIns="91440" bIns="45720" rtlCol="0" anchor="ctr">
            <a:normAutofit/>
          </a:bodyPr>
          <a:lstStyle/>
          <a:p>
            <a:pPr>
              <a:defRPr/>
            </a:pPr>
            <a:r>
              <a:rPr lang="fr-FR"/>
              <a:t>Cliquez et modifiez le titre</a:t>
            </a:r>
            <a:endParaRPr/>
          </a:p>
        </p:txBody>
      </p:sp>
      <p:cxnSp>
        <p:nvCxnSpPr>
          <p:cNvPr id="11" name="Connecteur droit 12"/>
          <p:cNvCxnSpPr>
            <a:cxnSpLocks/>
          </p:cNvCxnSpPr>
          <p:nvPr userDrawn="1"/>
        </p:nvCxnSpPr>
        <p:spPr bwMode="auto">
          <a:xfrm flipV="1">
            <a:off x="10148266" y="1103301"/>
            <a:ext cx="1740204" cy="5801883"/>
          </a:xfrm>
          <a:prstGeom prst="line">
            <a:avLst/>
          </a:prstGeom>
          <a:ln w="2540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l" defTabSz="914400">
        <a:lnSpc>
          <a:spcPct val="90000"/>
        </a:lnSpc>
        <a:spcBef>
          <a:spcPts val="0"/>
        </a:spcBef>
        <a:buNone/>
        <a:defRPr sz="3600" b="0" i="0">
          <a:solidFill>
            <a:srgbClr val="00586A"/>
          </a:solidFill>
          <a:latin typeface="Arial"/>
          <a:ea typeface="Arial"/>
          <a:cs typeface="Arial"/>
        </a:defRPr>
      </a:lvl1pPr>
    </p:titleStyle>
    <p:bodyStyle>
      <a:lvl1pPr marL="228600" indent="-228600" algn="l" defTabSz="914400">
        <a:lnSpc>
          <a:spcPct val="90000"/>
        </a:lnSpc>
        <a:spcBef>
          <a:spcPts val="1000"/>
        </a:spcBef>
        <a:buClr>
          <a:srgbClr val="379B6B"/>
        </a:buClr>
        <a:buSzPct val="90000"/>
        <a:buFontTx/>
        <a:buChar char="*"/>
        <a:defRPr sz="2400" b="1" i="0">
          <a:solidFill>
            <a:srgbClr val="379B6B"/>
          </a:solidFill>
          <a:latin typeface="Arial"/>
          <a:ea typeface="Arial"/>
          <a:cs typeface="Arial"/>
        </a:defRPr>
      </a:lvl1pPr>
      <a:lvl2pPr marL="685800" indent="-228600" algn="l" defTabSz="914400">
        <a:lnSpc>
          <a:spcPct val="90000"/>
        </a:lnSpc>
        <a:spcBef>
          <a:spcPts val="500"/>
        </a:spcBef>
        <a:buClr>
          <a:srgbClr val="379B6B"/>
        </a:buClr>
        <a:buSzPct val="90000"/>
        <a:buFontTx/>
        <a:buChar char="*"/>
        <a:defRPr sz="2000" b="1" i="0">
          <a:solidFill>
            <a:srgbClr val="1E8D9F"/>
          </a:solidFill>
          <a:latin typeface="Arial"/>
          <a:ea typeface="Arial"/>
          <a:cs typeface="Arial"/>
        </a:defRPr>
      </a:lvl2pPr>
      <a:lvl3pPr marL="1143000" indent="-228600" algn="l" defTabSz="914400">
        <a:lnSpc>
          <a:spcPct val="90000"/>
        </a:lnSpc>
        <a:spcBef>
          <a:spcPts val="500"/>
        </a:spcBef>
        <a:buClr>
          <a:srgbClr val="379B6B"/>
        </a:buClr>
        <a:buSzPct val="90000"/>
        <a:buFontTx/>
        <a:buChar char="*"/>
        <a:defRPr sz="1800" b="0" i="1">
          <a:solidFill>
            <a:srgbClr val="0093AF"/>
          </a:solidFill>
          <a:latin typeface="Arial"/>
          <a:ea typeface="Arial"/>
          <a:cs typeface="Arial"/>
        </a:defRPr>
      </a:lvl3pPr>
      <a:lvl4pPr marL="1600200" indent="-228600" algn="l" defTabSz="914400">
        <a:lnSpc>
          <a:spcPct val="90000"/>
        </a:lnSpc>
        <a:spcBef>
          <a:spcPts val="500"/>
        </a:spcBef>
        <a:buClr>
          <a:srgbClr val="379B6B"/>
        </a:buClr>
        <a:buSzPct val="90000"/>
        <a:buFontTx/>
        <a:buChar char="*"/>
        <a:defRPr sz="1400" b="0" i="0">
          <a:solidFill>
            <a:srgbClr val="0093AF"/>
          </a:solidFill>
          <a:latin typeface="Arial"/>
          <a:ea typeface="Arial"/>
          <a:cs typeface="Arial"/>
        </a:defRPr>
      </a:lvl4pPr>
      <a:lvl5pPr marL="2057400" indent="-228600" algn="l" defTabSz="914400">
        <a:lnSpc>
          <a:spcPct val="90000"/>
        </a:lnSpc>
        <a:spcBef>
          <a:spcPts val="500"/>
        </a:spcBef>
        <a:buClr>
          <a:srgbClr val="379B6B"/>
        </a:buClr>
        <a:buSzPct val="90000"/>
        <a:buFontTx/>
        <a:buChar char="*"/>
        <a:defRPr sz="1400" b="0" i="0">
          <a:solidFill>
            <a:srgbClr val="0093AF"/>
          </a:solidFill>
          <a:latin typeface="Arial"/>
          <a:ea typeface="Arial"/>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esana.numerique.gouv.fr/public/information/consulterAccessUrl?cle_url=1475975694BmwHZ1VZADwAbQhuBmhXd1FvAD1VdFY/AmlXal08XGYAO1NvAGFUMAAzAjU=" TargetMode="External"/><Relationship Id="rId2" Type="http://schemas.openxmlformats.org/officeDocument/2006/relationships/hyperlink" Target="http://www.identito-na.fr/" TargetMode="External"/><Relationship Id="rId1" Type="http://schemas.openxmlformats.org/officeDocument/2006/relationships/slideLayout" Target="../slideLayouts/slideLayout2.xml"/><Relationship Id="rId4" Type="http://schemas.openxmlformats.org/officeDocument/2006/relationships/hyperlink" Target="https://esante.gouv.fr/sites/default/files/media_entity/documents/ans_ins_depliant_demarche_insee_vf_version-2.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dentito-na.fr/sites/default/files/public/2021-10/ans_ins_depliant_demarche_insee_vf_version-2.pdf" TargetMode="External"/><Relationship Id="rId2" Type="http://schemas.openxmlformats.org/officeDocument/2006/relationships/hyperlink" Target="https://psl.service-public.fr/mademarche/rnipp/demarche?execution=e1s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resana.numerique.gouv.fr/public/information/consulterAccessUrl?cle_url=1475975694BmwHZ1VZADwAbQhuBmhXd1FvAD1VdFY/AmlXal08XGYAO1NvAGFUMAAzAj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dentito-na.fr/sites/default/files/public/2021-10/ans_ins_depliant_demarche_insee_vf_version-2.pdf" TargetMode="External"/><Relationship Id="rId2" Type="http://schemas.openxmlformats.org/officeDocument/2006/relationships/hyperlink" Target="https://psl.service-public.fr/mademarche/rnipp/demarche?execution=e1s1"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sante.gouv.fr/sites/default/files/media_entity/documents/Doctrine_du_numerique_en%20sante%CC%81_Version%202021_Fe%CC%81vrier%2022_VF.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criv@esea-na.fr" TargetMode="External"/><Relationship Id="rId2" Type="http://schemas.openxmlformats.org/officeDocument/2006/relationships/image" Target="../media/image9.png"/><Relationship Id="rId1" Type="http://schemas.openxmlformats.org/officeDocument/2006/relationships/slideLayout" Target="../slideLayouts/slideLayout5.xml"/><Relationship Id="rId5" Type="http://schemas.openxmlformats.org/officeDocument/2006/relationships/hyperlink" Target="https://elea.esea-na.fr/course/view.php?id=113" TargetMode="External"/><Relationship Id="rId4" Type="http://schemas.openxmlformats.org/officeDocument/2006/relationships/hyperlink" Target="https://www.identito-na.fr/actions-communica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dentito-na.fr/formation-es" TargetMode="External"/><Relationship Id="rId2" Type="http://schemas.openxmlformats.org/officeDocument/2006/relationships/hyperlink" Target="https://www.identito-na.fr/actualites-et-agenda" TargetMode="External"/><Relationship Id="rId1" Type="http://schemas.openxmlformats.org/officeDocument/2006/relationships/slideLayout" Target="../slideLayouts/slideLayout2.xml"/><Relationship Id="rId6" Type="http://schemas.openxmlformats.org/officeDocument/2006/relationships/hyperlink" Target="https://www.identito-na.fr/Supports-formation" TargetMode="External"/><Relationship Id="rId5" Type="http://schemas.openxmlformats.org/officeDocument/2006/relationships/hyperlink" Target="https://www.identito-na.fr/actions-communication" TargetMode="External"/><Relationship Id="rId4" Type="http://schemas.openxmlformats.org/officeDocument/2006/relationships/hyperlink" Target="https://elea.esea-na.fr/course/view.php?id=11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resana.numerique.gouv.fr/public/information/consulterAccessUrl?cle_url=1475975694BmwHZ1VZADwAbQhuBmhXd1FvAD1VdFY/AmlXal08XGYAO1NvAGFUMAAzAj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ctrTitle"/>
          </p:nvPr>
        </p:nvSpPr>
        <p:spPr bwMode="auto">
          <a:xfrm>
            <a:off x="1255311" y="3490452"/>
            <a:ext cx="8854848" cy="1694389"/>
          </a:xfrm>
        </p:spPr>
        <p:txBody>
          <a:bodyPr>
            <a:normAutofit/>
          </a:bodyPr>
          <a:lstStyle/>
          <a:p>
            <a:pPr algn="ctr">
              <a:defRPr/>
            </a:pPr>
            <a:r>
              <a:rPr lang="fr-FR" sz="5400" b="0" i="0">
                <a:solidFill>
                  <a:srgbClr val="575656"/>
                </a:solidFill>
                <a:latin typeface="-apple-system"/>
              </a:rPr>
              <a:t>La CRIV répond à vos interrogations</a:t>
            </a:r>
            <a:endParaRPr lang="fr-FR" sz="5400"/>
          </a:p>
        </p:txBody>
      </p:sp>
      <p:sp>
        <p:nvSpPr>
          <p:cNvPr id="5" name="Sous-titre 2"/>
          <p:cNvSpPr>
            <a:spLocks noGrp="1"/>
          </p:cNvSpPr>
          <p:nvPr>
            <p:ph type="subTitle" idx="1"/>
          </p:nvPr>
        </p:nvSpPr>
        <p:spPr bwMode="auto">
          <a:xfrm>
            <a:off x="1268094" y="5411820"/>
            <a:ext cx="8842065" cy="453957"/>
          </a:xfrm>
        </p:spPr>
        <p:txBody>
          <a:bodyPr/>
          <a:lstStyle/>
          <a:p>
            <a:pPr algn="ctr">
              <a:defRPr/>
            </a:pPr>
            <a:r>
              <a:rPr lang="fr-FR"/>
              <a:t>Séance du 09 juin 2022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Téléservice INSi</a:t>
            </a:r>
            <a:endParaRPr/>
          </a:p>
        </p:txBody>
      </p:sp>
      <p:sp>
        <p:nvSpPr>
          <p:cNvPr id="5" name="Content Placeholder 2"/>
          <p:cNvSpPr>
            <a:spLocks noGrp="1"/>
          </p:cNvSpPr>
          <p:nvPr>
            <p:ph idx="1"/>
          </p:nvPr>
        </p:nvSpPr>
        <p:spPr bwMode="auto">
          <a:xfrm>
            <a:off x="838200" y="1180563"/>
            <a:ext cx="10861121" cy="5519118"/>
          </a:xfrm>
        </p:spPr>
        <p:txBody>
          <a:bodyPr>
            <a:normAutofit fontScale="85000" lnSpcReduction="20000"/>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lnSpc>
                <a:spcPct val="100000"/>
              </a:lnSpc>
              <a:defRPr/>
            </a:pPr>
            <a:r>
              <a:rPr lang="fr-FR" dirty="0"/>
              <a:t>Nous avons constaté une discordance sur le prénom d’une patiente. CNI : </a:t>
            </a:r>
            <a:r>
              <a:rPr lang="fr-FR" i="1" dirty="0"/>
              <a:t>Marie-Gabrielle</a:t>
            </a:r>
            <a:r>
              <a:rPr lang="fr-FR" dirty="0"/>
              <a:t> / INSi : </a:t>
            </a:r>
            <a:r>
              <a:rPr lang="fr-FR" i="1" dirty="0"/>
              <a:t>Marie</a:t>
            </a:r>
            <a:r>
              <a:rPr lang="fr-FR" dirty="0"/>
              <a:t>. </a:t>
            </a:r>
            <a:r>
              <a:rPr lang="fr-FR" sz="2800" dirty="0">
                <a:solidFill>
                  <a:srgbClr val="379B6B"/>
                </a:solidFill>
              </a:rPr>
              <a:t>Faut-il qualifier ou pas l’INS ?</a:t>
            </a:r>
            <a:endParaRPr dirty="0"/>
          </a:p>
          <a:p>
            <a:pPr lvl="1">
              <a:lnSpc>
                <a:spcPct val="120000"/>
              </a:lnSpc>
              <a:defRPr/>
            </a:pPr>
            <a:r>
              <a:rPr lang="fr-FR" dirty="0"/>
              <a:t>Le 3RIV, a élaboré une fiche pratique sur la conduite à tenir en cas d'incohérences constatées lors de la recherche de l'INS, cette fiche est accessible sur notre site </a:t>
            </a:r>
            <a:r>
              <a:rPr lang="fr-FR" u="sng" dirty="0">
                <a:hlinkClick r:id="rId2" tooltip="http://www.identito-na.fr/"/>
              </a:rPr>
              <a:t>identito-na.fr</a:t>
            </a:r>
            <a:r>
              <a:rPr lang="fr-FR" dirty="0"/>
              <a:t> : </a:t>
            </a:r>
            <a:r>
              <a:rPr lang="fr-FR" u="sng" dirty="0">
                <a:hlinkClick r:id="rId3" tooltip="https://resana.numerique.gouv.fr/public/information/consulterAccessUrl?cle_url=1475975694BmwHZ1VZADwAbQhuBmhXd1FvAD1VdFY/AmlXal08XGYAO1NvAGFUMAAzAjU="/>
              </a:rPr>
              <a:t>FIP 15</a:t>
            </a:r>
            <a:endParaRPr lang="fr-FR" dirty="0"/>
          </a:p>
          <a:p>
            <a:pPr lvl="1">
              <a:lnSpc>
                <a:spcPct val="120000"/>
              </a:lnSpc>
              <a:defRPr/>
            </a:pPr>
            <a:r>
              <a:rPr lang="fr-FR" dirty="0"/>
              <a:t>Le téléservice INSi peut effectivement renvoyer qu'un seul prénom. Dans ce cas avant de qualifier l'identité, il faut interroger l'usager sur ses prénoms, ceux mentionnés sur sa CNI et celui renvoyé par le TLS INSi.</a:t>
            </a:r>
            <a:endParaRPr dirty="0"/>
          </a:p>
          <a:p>
            <a:pPr lvl="1">
              <a:lnSpc>
                <a:spcPct val="120000"/>
              </a:lnSpc>
              <a:defRPr/>
            </a:pPr>
            <a:r>
              <a:rPr lang="fr-FR" dirty="0"/>
              <a:t>Si l'usager confirme que </a:t>
            </a:r>
            <a:r>
              <a:rPr lang="fr-FR" b="1" dirty="0"/>
              <a:t>son premier prénom de naissance est Marie-Gabrielle</a:t>
            </a:r>
            <a:r>
              <a:rPr lang="fr-FR" dirty="0"/>
              <a:t> (prénom composé), </a:t>
            </a:r>
            <a:r>
              <a:rPr lang="fr-FR" b="1" dirty="0"/>
              <a:t>il ne faut pas qualifier l'identité, </a:t>
            </a:r>
            <a:r>
              <a:rPr lang="fr-FR" dirty="0"/>
              <a:t>cette identité sera au statut validé. Il faut également demander à l'usager de faire corriger les anomalies constatées</a:t>
            </a:r>
            <a:r>
              <a:rPr lang="fr-FR" dirty="0">
                <a:latin typeface="Arial"/>
              </a:rPr>
              <a:t> </a:t>
            </a:r>
            <a:r>
              <a:rPr lang="fr-FR" dirty="0"/>
              <a:t>auprès de l'INSEE : </a:t>
            </a:r>
            <a:r>
              <a:rPr lang="fr-FR" u="sng" dirty="0">
                <a:hlinkClick r:id="rId4" tooltip="https://esante.gouv.fr/sites/default/files/media_entity/documents/ans_ins_depliant_demarche_insee_vf_version-2.pdf"/>
              </a:rPr>
              <a:t>fiche d'information de l'ANS</a:t>
            </a:r>
            <a:endParaRPr lang="fr-FR" dirty="0"/>
          </a:p>
          <a:p>
            <a:pPr lvl="1">
              <a:lnSpc>
                <a:spcPct val="120000"/>
              </a:lnSpc>
              <a:defRPr/>
            </a:pPr>
            <a:r>
              <a:rPr lang="fr-FR" dirty="0"/>
              <a:t>Dans le cas contraire si </a:t>
            </a:r>
            <a:r>
              <a:rPr lang="fr-FR" b="1" dirty="0"/>
              <a:t>son premier prénom de naissance est bien Marie</a:t>
            </a:r>
            <a:r>
              <a:rPr lang="fr-FR" dirty="0"/>
              <a:t> et non un prénom composé Marie-Gabrielle, </a:t>
            </a:r>
            <a:r>
              <a:rPr lang="fr-FR" b="1" dirty="0"/>
              <a:t>l'identité de cet usager peut être qualifiée</a:t>
            </a:r>
            <a:r>
              <a:rPr lang="fr-FR" dirty="0"/>
              <a:t>. Il appartiendra à l'usager de demander une modification de sa CNI sur ses prénoms, notamment la suppression du tiret.</a:t>
            </a:r>
            <a:br>
              <a:rPr lang="fr-FR" dirty="0"/>
            </a:br>
            <a:endParaRPr lang="fr-FR" dirty="0"/>
          </a:p>
          <a:p>
            <a:pPr marL="355599" lvl="1" indent="0">
              <a:lnSpc>
                <a:spcPct val="120000"/>
              </a:lnSpc>
              <a:buNone/>
              <a:defRPr/>
            </a:pPr>
            <a:r>
              <a:rPr lang="fr-FR" dirty="0">
                <a:solidFill>
                  <a:srgbClr val="FF0000"/>
                </a:solidFill>
              </a:rPr>
              <a:t>Afin de s'assurer que c'est bien le même usager, il est également recommandé de comparer son matricule INS renvoyé par le téléservice INSi et son numéro de sécurité social, si ceux-ci sont identiques, il s'agit bien de la même personne.</a:t>
            </a:r>
            <a:endParaRPr dirty="0"/>
          </a:p>
          <a:p>
            <a:pPr lvl="1">
              <a:defRPr/>
            </a:pP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DFCE52ED-0D07-5348-F186-AF56E101F82A}" type="slidenum">
              <a:rPr lang="fr-FR" sz="1050" b="0" i="0" u="none" strike="noStrike" cap="none" spc="0">
                <a:ln>
                  <a:noFill/>
                </a:ln>
                <a:solidFill>
                  <a:srgbClr val="00586A"/>
                </a:solidFill>
                <a:latin typeface="Calibri"/>
              </a:rPr>
              <a:t>10</a:t>
            </a:fld>
            <a:endParaRPr lang="fr-FR" sz="1050" b="0" i="0" u="none" strike="noStrike" cap="none" spc="0">
              <a:ln>
                <a:noFill/>
              </a:ln>
              <a:solidFill>
                <a:srgbClr val="00586A"/>
              </a:solidFill>
              <a:latin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Téléservice INSi</a:t>
            </a:r>
            <a:endParaRPr/>
          </a:p>
        </p:txBody>
      </p:sp>
      <p:sp>
        <p:nvSpPr>
          <p:cNvPr id="5" name="Content Placeholder 2"/>
          <p:cNvSpPr>
            <a:spLocks noGrp="1"/>
          </p:cNvSpPr>
          <p:nvPr>
            <p:ph idx="1"/>
          </p:nvPr>
        </p:nvSpPr>
        <p:spPr bwMode="auto">
          <a:xfrm>
            <a:off x="838200" y="1180563"/>
            <a:ext cx="10861121" cy="5519118"/>
          </a:xfrm>
        </p:spPr>
        <p:txBody>
          <a:bodyPr>
            <a:normAutofit fontScale="92500" lnSpcReduction="10000"/>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lnSpc>
                <a:spcPct val="100000"/>
              </a:lnSpc>
              <a:defRPr/>
            </a:pPr>
            <a:r>
              <a:rPr lang="fr-FR" dirty="0"/>
              <a:t>Le passeport congolais d’une petite fille de 2 ans comporte le champ « </a:t>
            </a:r>
            <a:r>
              <a:rPr lang="fr-FR" dirty="0" err="1"/>
              <a:t>Postname</a:t>
            </a:r>
            <a:r>
              <a:rPr lang="fr-FR" dirty="0"/>
              <a:t> ». Comment interpréter ce trait d’identité ? Comme un second prénom, un nom d’usage ou bien ne pas en tenir compte ?</a:t>
            </a:r>
            <a:endParaRPr dirty="0"/>
          </a:p>
          <a:p>
            <a:pPr lvl="1">
              <a:lnSpc>
                <a:spcPct val="120000"/>
              </a:lnSpc>
              <a:defRPr/>
            </a:pPr>
            <a:r>
              <a:rPr lang="fr-FR" dirty="0"/>
              <a:t>Le post-nom en république congolaise est donné à la naissance ou lors du baptême pour désigner la personne de façon unique par opposition au nom de naissance</a:t>
            </a:r>
          </a:p>
          <a:p>
            <a:pPr lvl="1">
              <a:lnSpc>
                <a:spcPct val="120000"/>
              </a:lnSpc>
              <a:defRPr/>
            </a:pPr>
            <a:r>
              <a:rPr lang="fr-FR" dirty="0"/>
              <a:t>Il peut tout aussi bien désigner un nom ou un prénom utilisé. Dans certains cas il peut aussi être considéré comme le 2ième prénom. De ce fait il est important que chaque fois que le cas se présente d'interroger les parents lorsqu’il y a un post-nom sur le passeport</a:t>
            </a:r>
          </a:p>
          <a:p>
            <a:pPr lvl="1">
              <a:lnSpc>
                <a:spcPct val="120000"/>
              </a:lnSpc>
              <a:defRPr/>
            </a:pPr>
            <a:r>
              <a:rPr lang="fr-FR" dirty="0"/>
              <a:t>Il peut être enregistré sous nom ou prénom utilisé si le parent confirme que ce post-nom est porté par son enfant</a:t>
            </a:r>
          </a:p>
          <a:p>
            <a:pPr lvl="1">
              <a:lnSpc>
                <a:spcPct val="120000"/>
              </a:lnSpc>
              <a:defRPr/>
            </a:pPr>
            <a:r>
              <a:rPr lang="fr-FR" dirty="0"/>
              <a:t>La règle s’applique également pour un adulte. Il est recommandé de lui demander de bien vouloir définir si son post-nom est son nom utilisé ou son 2</a:t>
            </a:r>
            <a:r>
              <a:rPr lang="fr-FR" baseline="30000" dirty="0"/>
              <a:t>ième</a:t>
            </a:r>
            <a:r>
              <a:rPr lang="fr-FR" dirty="0"/>
              <a:t> prénom. S’il s’agit du 2</a:t>
            </a:r>
            <a:r>
              <a:rPr lang="fr-FR" baseline="30000" dirty="0"/>
              <a:t>ième</a:t>
            </a:r>
            <a:r>
              <a:rPr lang="fr-FR" dirty="0"/>
              <a:t> prénom, il peut être considéré comme le prénom utilisé après confirmation de l’usager</a:t>
            </a:r>
            <a:br>
              <a:rPr lang="fr-FR" dirty="0"/>
            </a:br>
            <a:endParaRPr lang="fr-FR" dirty="0"/>
          </a:p>
          <a:p>
            <a:pPr lvl="1">
              <a:defRPr/>
            </a:pP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DFCE52ED-0D07-5348-F186-AF56E101F82A}" type="slidenum">
              <a:rPr lang="fr-FR" sz="1050" b="0" i="0" u="none" strike="noStrike" cap="none" spc="0">
                <a:ln>
                  <a:noFill/>
                </a:ln>
                <a:solidFill>
                  <a:srgbClr val="00586A"/>
                </a:solidFill>
                <a:latin typeface="Calibri"/>
              </a:rPr>
              <a:t>11</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587378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Téléservice </a:t>
            </a:r>
            <a:r>
              <a:rPr lang="fr-FR" dirty="0" err="1"/>
              <a:t>INSi</a:t>
            </a:r>
            <a:endParaRPr dirty="0"/>
          </a:p>
        </p:txBody>
      </p:sp>
      <p:sp>
        <p:nvSpPr>
          <p:cNvPr id="5" name="Content Placeholder 2"/>
          <p:cNvSpPr>
            <a:spLocks noGrp="1"/>
          </p:cNvSpPr>
          <p:nvPr>
            <p:ph idx="1"/>
          </p:nvPr>
        </p:nvSpPr>
        <p:spPr bwMode="auto">
          <a:xfrm>
            <a:off x="838200" y="1180563"/>
            <a:ext cx="11163299" cy="5210712"/>
          </a:xfrm>
        </p:spPr>
        <p:txBody>
          <a:bodyPr>
            <a:normAutofit/>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defRPr/>
            </a:pPr>
            <a:r>
              <a:rPr lang="fr-FR" sz="2400" dirty="0"/>
              <a:t>Le code officiel géographique de naissance mentionné sur la CNI de l’usager ne correspond pas à celui renvoyé par le téléservice INSi, et l’usager confirme que celui de sa CNI est le bon, que dois-je faire ?</a:t>
            </a:r>
            <a:endParaRPr sz="2400" dirty="0"/>
          </a:p>
          <a:p>
            <a:pPr lvl="1">
              <a:defRPr/>
            </a:pPr>
            <a:r>
              <a:rPr lang="fr-FR" dirty="0"/>
              <a:t>Etant donné que l’usager confirme l’erreur renvoyée par le téléservice INSi, il ne faut pas récupérer l’INS. Celle-ci peut être mise au statut validé si tous les traits stricts sont concordants avec ceux de la base locale et les dires de l’usager.</a:t>
            </a:r>
            <a:endParaRPr dirty="0"/>
          </a:p>
          <a:p>
            <a:pPr lvl="1">
              <a:defRPr/>
            </a:pPr>
            <a:r>
              <a:rPr lang="fr-FR" dirty="0"/>
              <a:t>L’usager doit être informé de la démarche à suivre pour demander la correction du COG auprès de l’INSEE</a:t>
            </a:r>
            <a:endParaRPr dirty="0"/>
          </a:p>
          <a:p>
            <a:pPr lvl="2">
              <a:defRPr/>
            </a:pPr>
            <a:r>
              <a:rPr lang="fr-FR" dirty="0"/>
              <a:t>Connexion à la page dédiée du site </a:t>
            </a:r>
            <a:r>
              <a:rPr lang="fr-FR" u="sng" dirty="0">
                <a:hlinkClick r:id="rId2" tooltip="https://psl.service-public.fr/mademarche/rnipp/demarche?execution=e1s1"/>
              </a:rPr>
              <a:t>Service public.fr </a:t>
            </a:r>
            <a:endParaRPr lang="fr-FR" dirty="0"/>
          </a:p>
          <a:p>
            <a:pPr lvl="2">
              <a:defRPr/>
            </a:pPr>
            <a:r>
              <a:rPr lang="fr-FR" dirty="0"/>
              <a:t>Un </a:t>
            </a:r>
            <a:r>
              <a:rPr lang="fr-FR" u="sng" dirty="0">
                <a:hlinkClick r:id="rId3" tooltip="https://www.identito-na.fr/sites/default/files/public/2021-10/ans_ins_depliant_demarche_insee_vf_version-2.pdf"/>
              </a:rPr>
              <a:t>dépliant </a:t>
            </a:r>
            <a:r>
              <a:rPr lang="fr-FR" dirty="0"/>
              <a:t>a été réalisé par l'ANS pour expliquer la procédure de demande de correction</a:t>
            </a:r>
            <a:endParaRPr dirty="0"/>
          </a:p>
          <a:p>
            <a:pPr lvl="1">
              <a:defRPr/>
            </a:pPr>
            <a:r>
              <a:rPr lang="fr-FR" u="sng" dirty="0"/>
              <a:t>Point de vigilance </a:t>
            </a:r>
            <a:r>
              <a:rPr lang="fr-FR" dirty="0"/>
              <a:t>: si l’INS a été transmise par un tiers et l’erreur est constatée au cours de l’opération de vérification de l’INS auprès de l’INSi, il appartient à la structure d’informer le tiers émetteur du COG erroné afin que celui-ci applique les mesures correctives attendues conformément au RNIV.</a:t>
            </a:r>
            <a:endParaRPr dirty="0"/>
          </a:p>
          <a:p>
            <a:pPr marL="630239" lvl="2" indent="0">
              <a:buNone/>
              <a:defRPr/>
            </a:pP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DFCE52ED-0D07-5348-F186-AF56E101F82A}" type="slidenum">
              <a:rPr lang="fr-FR" sz="1050" b="0" i="0" u="none" strike="noStrike" cap="none" spc="0">
                <a:ln>
                  <a:noFill/>
                </a:ln>
                <a:solidFill>
                  <a:srgbClr val="00586A"/>
                </a:solidFill>
                <a:latin typeface="Calibri"/>
              </a:rPr>
              <a:t>12</a:t>
            </a:fld>
            <a:endParaRPr lang="fr-FR" sz="1050" b="0" i="0" u="none" strike="noStrike" cap="none" spc="0">
              <a:ln>
                <a:noFill/>
              </a:ln>
              <a:solidFill>
                <a:srgbClr val="00586A"/>
              </a:solidFill>
              <a:latin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Téléservice </a:t>
            </a:r>
            <a:r>
              <a:rPr lang="fr-FR" dirty="0" err="1"/>
              <a:t>INSi</a:t>
            </a:r>
            <a:endParaRPr dirty="0"/>
          </a:p>
        </p:txBody>
      </p:sp>
      <p:sp>
        <p:nvSpPr>
          <p:cNvPr id="5" name="Content Placeholder 2"/>
          <p:cNvSpPr>
            <a:spLocks noGrp="1"/>
          </p:cNvSpPr>
          <p:nvPr>
            <p:ph idx="1"/>
          </p:nvPr>
        </p:nvSpPr>
        <p:spPr bwMode="auto">
          <a:xfrm>
            <a:off x="838200" y="1180563"/>
            <a:ext cx="11018440" cy="5519118"/>
          </a:xfrm>
        </p:spPr>
        <p:txBody>
          <a:bodyPr>
            <a:normAutofit/>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lgn="just">
              <a:defRPr/>
            </a:pPr>
            <a:r>
              <a:rPr lang="fr-FR" dirty="0"/>
              <a:t>L’usager est né au Portugal (COG = 99139) mais son INS affiche 99639. Puis-je récupérer l’INS ?</a:t>
            </a:r>
          </a:p>
          <a:p>
            <a:pPr lvl="1" algn="just">
              <a:spcBef>
                <a:spcPts val="600"/>
              </a:spcBef>
              <a:defRPr/>
            </a:pPr>
            <a:r>
              <a:rPr lang="fr-FR" dirty="0"/>
              <a:t>Il s'agit vraisemblablement un </a:t>
            </a:r>
            <a:r>
              <a:rPr lang="fr-FR" i="1" dirty="0"/>
              <a:t>code d'extension </a:t>
            </a:r>
            <a:r>
              <a:rPr lang="fr-FR" dirty="0"/>
              <a:t>du Portugal, utilisé par l’Assurance maladie quand le nombre de personnes nées la même année excède 999.</a:t>
            </a:r>
          </a:p>
          <a:p>
            <a:pPr lvl="1" algn="just">
              <a:spcBef>
                <a:spcPts val="600"/>
              </a:spcBef>
              <a:defRPr/>
            </a:pPr>
            <a:r>
              <a:rPr lang="fr-FR" dirty="0"/>
              <a:t>La </a:t>
            </a:r>
            <a:r>
              <a:rPr lang="fr-FR" i="1" dirty="0"/>
              <a:t>règle n° 6 </a:t>
            </a:r>
            <a:r>
              <a:rPr lang="fr-FR" dirty="0"/>
              <a:t>de la </a:t>
            </a:r>
            <a:r>
              <a:rPr lang="fr-FR" dirty="0">
                <a:hlinkClick r:id="rId3"/>
              </a:rPr>
              <a:t>FIP 15 du 3RIV</a:t>
            </a:r>
            <a:r>
              <a:rPr lang="fr-FR" dirty="0"/>
              <a:t> dit qu’on peut récupérer l'INS </a:t>
            </a:r>
            <a:r>
              <a:rPr lang="fr-FR" b="1" dirty="0"/>
              <a:t>si la différence de code est explicable</a:t>
            </a:r>
            <a:r>
              <a:rPr lang="fr-FR" dirty="0"/>
              <a:t> (</a:t>
            </a:r>
            <a:r>
              <a:rPr lang="fr-FR" i="1" dirty="0"/>
              <a:t>Lorsqu’un même lieu de naissance est codé différemment dans l’INS et par le SI, la discordance explicable de COG ne doit pas empêcher la récupération de l’INS</a:t>
            </a:r>
            <a:r>
              <a:rPr lang="fr-FR" dirty="0"/>
              <a:t>).</a:t>
            </a:r>
          </a:p>
          <a:p>
            <a:pPr lvl="1" algn="just">
              <a:spcBef>
                <a:spcPts val="600"/>
              </a:spcBef>
              <a:defRPr/>
            </a:pPr>
            <a:r>
              <a:rPr lang="fr-FR" dirty="0"/>
              <a:t>Le problème est qu’il n’existe pas de table publique officielle des codes d'extension et que ceux-ci ne peuvent pas être retrouvés/interprétés sur le site de l’INSEE</a:t>
            </a:r>
          </a:p>
          <a:p>
            <a:pPr lvl="1" algn="just">
              <a:spcBef>
                <a:spcPts val="600"/>
              </a:spcBef>
              <a:defRPr/>
            </a:pPr>
            <a:r>
              <a:rPr lang="fr-FR" dirty="0"/>
              <a:t>Sans certitude sur la signification de ce code, il mieux vaut s’abstenir de récupérer l’INS au titre de la </a:t>
            </a:r>
            <a:r>
              <a:rPr lang="fr-FR" i="1" dirty="0"/>
              <a:t>règle n° 1</a:t>
            </a:r>
            <a:r>
              <a:rPr lang="fr-FR" dirty="0"/>
              <a:t> (</a:t>
            </a:r>
            <a:r>
              <a:rPr lang="fr-FR" i="1" dirty="0"/>
              <a:t>Les principaux traits stricts de l’identité numérique (nom de naissance, premier prénom, date de naissance, lieu de naissance et sexe) doivent être enregistrés sans erreur</a:t>
            </a:r>
            <a:r>
              <a:rPr lang="fr-FR" dirty="0"/>
              <a:t>).</a:t>
            </a:r>
          </a:p>
          <a:p>
            <a:pPr lvl="1" algn="just">
              <a:spcBef>
                <a:spcPts val="600"/>
              </a:spcBef>
              <a:defRPr/>
            </a:pPr>
            <a:r>
              <a:rPr lang="fr-FR" dirty="0"/>
              <a:t>Par ailleurs, ce codage risque de ne pas être accepté si l’application locale s’appuie sur une table de codage où il est inconnu !</a:t>
            </a: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a:defRPr/>
            </a:pPr>
            <a:fld id="{4077E237-8CD3-F61C-92F3-64D77684C7D2}" type="slidenum">
              <a:rPr lang="fr-FR"/>
              <a:t>13</a:t>
            </a:fld>
            <a:endParaRPr lang="fr-FR"/>
          </a:p>
        </p:txBody>
      </p:sp>
    </p:spTree>
    <p:extLst>
      <p:ext uri="{BB962C8B-B14F-4D97-AF65-F5344CB8AC3E}">
        <p14:creationId xmlns:p14="http://schemas.microsoft.com/office/powerpoint/2010/main" val="525564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Technique </a:t>
            </a:r>
            <a:endParaRPr/>
          </a:p>
        </p:txBody>
      </p:sp>
      <p:sp>
        <p:nvSpPr>
          <p:cNvPr id="5" name="Content Placeholder 2"/>
          <p:cNvSpPr>
            <a:spLocks noGrp="1"/>
          </p:cNvSpPr>
          <p:nvPr>
            <p:ph idx="1"/>
          </p:nvPr>
        </p:nvSpPr>
        <p:spPr bwMode="auto"/>
        <p:txBody>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defRPr/>
            </a:pPr>
            <a:r>
              <a:rPr lang="fr-FR" sz="2400" dirty="0"/>
              <a:t>Quels sont les moyens d’authentification utilisables pour réaliser des appels au service téléservice INSi ? </a:t>
            </a:r>
            <a:endParaRPr sz="2400" dirty="0"/>
          </a:p>
          <a:p>
            <a:pPr lvl="1">
              <a:defRPr/>
            </a:pPr>
            <a:r>
              <a:rPr lang="fr-FR" dirty="0"/>
              <a:t>Cartes </a:t>
            </a:r>
            <a:r>
              <a:rPr lang="fr-FR" dirty="0" err="1"/>
              <a:t>CPx</a:t>
            </a:r>
            <a:r>
              <a:rPr lang="fr-FR" dirty="0"/>
              <a:t> nominatives : CPS, CPE (ou CPS/CPF)</a:t>
            </a:r>
            <a:endParaRPr dirty="0"/>
          </a:p>
          <a:p>
            <a:pPr lvl="1">
              <a:defRPr/>
            </a:pPr>
            <a:r>
              <a:rPr lang="fr-FR" dirty="0"/>
              <a:t>Certificat serveur de la structure</a:t>
            </a:r>
          </a:p>
          <a:p>
            <a:pPr lvl="2">
              <a:defRPr/>
            </a:pPr>
            <a:r>
              <a:rPr lang="fr-FR" dirty="0"/>
              <a:t>Nouveauté : les établissements publics peuvent maintenant avoir un certificat serveur sur le FINESS juridique même lorsqu’ils sont multisites </a:t>
            </a:r>
            <a:endParaRPr dirty="0"/>
          </a:p>
          <a:p>
            <a:pPr lvl="1">
              <a:defRPr/>
            </a:pPr>
            <a:r>
              <a:rPr lang="fr-FR" dirty="0"/>
              <a:t>Certificat serveur du </a:t>
            </a:r>
            <a:r>
              <a:rPr lang="fr-FR" dirty="0" err="1"/>
              <a:t>GRADeS</a:t>
            </a:r>
            <a:r>
              <a:rPr lang="fr-FR" dirty="0"/>
              <a:t> pour certaines applications régionales d’e-santé, sous couvert d’une contractualisation et de </a:t>
            </a:r>
            <a:r>
              <a:rPr lang="fr-FR" i="1" dirty="0"/>
              <a:t>conditions générales d’utilisations </a:t>
            </a:r>
            <a:r>
              <a:rPr lang="fr-FR" dirty="0"/>
              <a:t>(CGU) qui précisent que le responsable de référencement est le professionnel / la structure ayant réalisé l’identification du patient.</a:t>
            </a: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a:defRPr/>
            </a:pPr>
            <a:fld id="{B591040C-66FB-2B49-FCD4-0ADA655CDBC3}" type="slidenum">
              <a:rPr lang="fr-FR"/>
              <a:t>14</a:t>
            </a:fld>
            <a:endParaRPr lang="fr-FR"/>
          </a:p>
        </p:txBody>
      </p:sp>
      <p:pic>
        <p:nvPicPr>
          <p:cNvPr id="7" name="Image 2"/>
          <p:cNvPicPr>
            <a:picLocks noChangeAspect="1"/>
          </p:cNvPicPr>
          <p:nvPr/>
        </p:nvPicPr>
        <p:blipFill>
          <a:blip r:embed="rId2"/>
          <a:stretch/>
        </p:blipFill>
        <p:spPr bwMode="auto">
          <a:xfrm>
            <a:off x="4943871" y="4437112"/>
            <a:ext cx="1872208" cy="170103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Droits des usagers</a:t>
            </a:r>
            <a:endParaRPr dirty="0"/>
          </a:p>
        </p:txBody>
      </p:sp>
      <p:sp>
        <p:nvSpPr>
          <p:cNvPr id="5" name="Content Placeholder 2"/>
          <p:cNvSpPr>
            <a:spLocks noGrp="1"/>
          </p:cNvSpPr>
          <p:nvPr>
            <p:ph idx="1"/>
          </p:nvPr>
        </p:nvSpPr>
        <p:spPr bwMode="auto"/>
        <p:txBody>
          <a:bodyPr>
            <a:normAutofit/>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defRPr/>
            </a:pPr>
            <a:r>
              <a:rPr lang="fr-FR" sz="2400" dirty="0"/>
              <a:t>Est-on habilité à dire à l’usager qu’on a constaté une erreur sur son INS ?</a:t>
            </a:r>
          </a:p>
          <a:p>
            <a:pPr lvl="1">
              <a:defRPr/>
            </a:pPr>
            <a:r>
              <a:rPr lang="fr-FR" sz="1800" dirty="0"/>
              <a:t>Demande de correction de l’identité auprès de l’INSEE réalisée uniquement par l’usager</a:t>
            </a:r>
          </a:p>
          <a:p>
            <a:pPr lvl="2">
              <a:defRPr/>
            </a:pPr>
            <a:r>
              <a:rPr lang="fr-FR" sz="1600" dirty="0"/>
              <a:t>Le trait concerné par la demande de correction doit être précisé</a:t>
            </a:r>
          </a:p>
          <a:p>
            <a:pPr lvl="3">
              <a:defRPr/>
            </a:pPr>
            <a:r>
              <a:rPr lang="fr-FR" sz="1400" i="1" dirty="0">
                <a:solidFill>
                  <a:srgbClr val="5E7BAE"/>
                </a:solidFill>
              </a:rPr>
              <a:t>Rappel : </a:t>
            </a:r>
            <a:r>
              <a:rPr lang="fr-FR" sz="1200" i="1" dirty="0">
                <a:solidFill>
                  <a:srgbClr val="5E7BAE"/>
                </a:solidFill>
              </a:rPr>
              <a:t>formulaire en ligne </a:t>
            </a:r>
            <a:r>
              <a:rPr lang="fr-FR" sz="1200" u="sng" dirty="0">
                <a:solidFill>
                  <a:srgbClr val="5E7BAE"/>
                </a:solidFill>
                <a:hlinkClick r:id="rId2" tooltip="https://psl.service-public.fr/mademarche/rnipp/demarche?execution=e1s1">
                  <a:extLst>
                    <a:ext uri="{A12FA001-AC4F-418D-AE19-62706E023703}">
                      <ahyp:hlinkClr xmlns:ahyp="http://schemas.microsoft.com/office/drawing/2018/hyperlinkcolor" val="tx"/>
                    </a:ext>
                  </a:extLst>
                </a:hlinkClick>
              </a:rPr>
              <a:t>Service public.fr </a:t>
            </a:r>
            <a:r>
              <a:rPr lang="fr-FR" sz="1200" i="1" dirty="0">
                <a:solidFill>
                  <a:srgbClr val="5E7BAE"/>
                </a:solidFill>
              </a:rPr>
              <a:t> et </a:t>
            </a:r>
            <a:r>
              <a:rPr lang="fr-FR" sz="1200" dirty="0">
                <a:solidFill>
                  <a:srgbClr val="5E7BAE"/>
                </a:solidFill>
              </a:rPr>
              <a:t> </a:t>
            </a:r>
            <a:r>
              <a:rPr lang="fr-FR" sz="1200" u="sng" dirty="0">
                <a:solidFill>
                  <a:srgbClr val="5E7BAE"/>
                </a:solidFill>
                <a:hlinkClick r:id="rId3" tooltip="https://www.identito-na.fr/sites/default/files/public/2021-10/ans_ins_depliant_demarche_insee_vf_version-2.pdf">
                  <a:extLst>
                    <a:ext uri="{A12FA001-AC4F-418D-AE19-62706E023703}">
                      <ahyp:hlinkClr xmlns:ahyp="http://schemas.microsoft.com/office/drawing/2018/hyperlinkcolor" val="tx"/>
                    </a:ext>
                  </a:extLst>
                </a:hlinkClick>
              </a:rPr>
              <a:t>dépliant</a:t>
            </a:r>
            <a:r>
              <a:rPr lang="fr-FR" sz="1200" i="1" u="sng" dirty="0">
                <a:solidFill>
                  <a:srgbClr val="5E7BAE"/>
                </a:solidFill>
              </a:rPr>
              <a:t> </a:t>
            </a:r>
            <a:r>
              <a:rPr lang="fr-FR" sz="1200" i="1" dirty="0">
                <a:solidFill>
                  <a:srgbClr val="5E7BAE"/>
                </a:solidFill>
              </a:rPr>
              <a:t>l’ANS à l’attention de l’usager</a:t>
            </a:r>
            <a:endParaRPr lang="fr-FR" sz="1200" dirty="0">
              <a:solidFill>
                <a:srgbClr val="5E7BAE"/>
              </a:solidFill>
            </a:endParaRPr>
          </a:p>
          <a:p>
            <a:pPr lvl="1">
              <a:defRPr/>
            </a:pPr>
            <a:endParaRPr lang="fr-FR" sz="1600" dirty="0"/>
          </a:p>
          <a:p>
            <a:pPr lvl="1">
              <a:defRPr/>
            </a:pPr>
            <a:endParaRPr lang="fr-FR" sz="1600" dirty="0"/>
          </a:p>
          <a:p>
            <a:pPr lvl="1">
              <a:defRPr/>
            </a:pPr>
            <a:endParaRPr lang="fr-FR" sz="1600" dirty="0"/>
          </a:p>
          <a:p>
            <a:pPr lvl="1">
              <a:defRPr/>
            </a:pPr>
            <a:endParaRPr lang="fr-FR" sz="1600" dirty="0"/>
          </a:p>
          <a:p>
            <a:pPr lvl="1">
              <a:defRPr/>
            </a:pPr>
            <a:endParaRPr lang="fr-FR" sz="1600" dirty="0"/>
          </a:p>
          <a:p>
            <a:pPr lvl="1">
              <a:defRPr/>
            </a:pPr>
            <a:endParaRPr lang="fr-FR" sz="1600" dirty="0"/>
          </a:p>
          <a:p>
            <a:pPr lvl="1">
              <a:defRPr/>
            </a:pPr>
            <a:endParaRPr lang="fr-FR" sz="1600" dirty="0"/>
          </a:p>
          <a:p>
            <a:pPr marL="355599" lvl="1" indent="0">
              <a:buNone/>
              <a:defRPr/>
            </a:pPr>
            <a:endParaRPr lang="fr-FR" sz="1600" dirty="0"/>
          </a:p>
          <a:p>
            <a:pPr lvl="1">
              <a:defRPr/>
            </a:pPr>
            <a:r>
              <a:rPr lang="fr-FR" sz="1800" dirty="0"/>
              <a:t>Les traits de l’INS sont accessibles à l’usager dans « Mon Espace Santé »</a:t>
            </a:r>
          </a:p>
          <a:p>
            <a:pPr lvl="1">
              <a:defRPr/>
            </a:pPr>
            <a:endParaRPr lang="fr-FR" sz="1600" dirty="0"/>
          </a:p>
          <a:p>
            <a:pPr>
              <a:defRPr/>
            </a:pP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DFCE52ED-0D07-5348-F186-AF56E101F82A}" type="slidenum">
              <a:rPr lang="fr-FR" sz="1050" b="0" i="0" u="none" strike="noStrike" cap="none" spc="0">
                <a:ln>
                  <a:noFill/>
                </a:ln>
                <a:solidFill>
                  <a:srgbClr val="00586A"/>
                </a:solidFill>
                <a:latin typeface="Calibri"/>
              </a:rPr>
              <a:t>15</a:t>
            </a:fld>
            <a:endParaRPr lang="fr-FR" sz="1050" b="0" i="0" u="none" strike="noStrike" cap="none" spc="0">
              <a:ln>
                <a:noFill/>
              </a:ln>
              <a:solidFill>
                <a:srgbClr val="00586A"/>
              </a:solidFill>
              <a:latin typeface="Calibri"/>
            </a:endParaRPr>
          </a:p>
        </p:txBody>
      </p:sp>
      <p:pic>
        <p:nvPicPr>
          <p:cNvPr id="3" name="Image 2">
            <a:extLst>
              <a:ext uri="{FF2B5EF4-FFF2-40B4-BE49-F238E27FC236}">
                <a16:creationId xmlns:a16="http://schemas.microsoft.com/office/drawing/2014/main" id="{E1E31CA8-6685-E985-8A02-91938BBE91CD}"/>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375920" y="2573750"/>
            <a:ext cx="5130515" cy="2880443"/>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Droits des usagers</a:t>
            </a:r>
            <a:endParaRPr/>
          </a:p>
        </p:txBody>
      </p:sp>
      <p:sp>
        <p:nvSpPr>
          <p:cNvPr id="5" name="Content Placeholder 2"/>
          <p:cNvSpPr>
            <a:spLocks noGrp="1"/>
          </p:cNvSpPr>
          <p:nvPr>
            <p:ph idx="1"/>
          </p:nvPr>
        </p:nvSpPr>
        <p:spPr bwMode="auto"/>
        <p:txBody>
          <a:bodyPr>
            <a:normAutofit/>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defRPr/>
            </a:pPr>
            <a:r>
              <a:rPr lang="fr-FR" sz="2400" dirty="0"/>
              <a:t>Certains usagers ou leur famille présentent des CNI périmées de plus de 5 ans ou d’ancien format, quelle est la conduite à tenir face à ces situations ?</a:t>
            </a:r>
          </a:p>
          <a:p>
            <a:pPr lvl="1">
              <a:lnSpc>
                <a:spcPct val="120000"/>
              </a:lnSpc>
              <a:defRPr/>
            </a:pPr>
            <a:r>
              <a:rPr lang="fr-FR" sz="1600" dirty="0"/>
              <a:t>Il est conseillé que le titre servant à valider l'identité d'un usager soit le plus récent possible, ne serait-ce que pour faire le lien avec la photo d'identité, si besoin. Néanmoins, il n'est pas demandé par le RNIV que le document présenté soit en cours de validité pour qu'il soit pris en compte, De ce fait les CNI de plus de 5 ans et les anciens formats peuvent être utilisés pour valider l’INS</a:t>
            </a:r>
          </a:p>
          <a:p>
            <a:pPr lvl="1">
              <a:lnSpc>
                <a:spcPct val="120000"/>
              </a:lnSpc>
              <a:defRPr/>
            </a:pPr>
            <a:r>
              <a:rPr lang="fr-FR" sz="1600" dirty="0"/>
              <a:t>Il est à noter que l’on peut donc créer une identité numérique et qualifier l'INS à l'aide d'un dispositif d'identification au-delà de sa date de validité tant qu'il n'existe aucune raison de douter qu'il appartient bien à l'usager concerné</a:t>
            </a:r>
          </a:p>
          <a:p>
            <a:pPr lvl="1">
              <a:lnSpc>
                <a:spcPct val="120000"/>
              </a:lnSpc>
              <a:defRPr/>
            </a:pPr>
            <a:r>
              <a:rPr lang="fr-FR" sz="1600" dirty="0"/>
              <a:t>La situation est la même à l'occasion d'une nouvelle venue. Si le document qui avait servi initialement à valider l'identité a dépassé la date de validité, cela ne crée aucun changement et n’appelle aucune conduite à tenir particulière tant que les traits stricts de l’identité numérique restent identiques à ceux du dispositif d'identification présenté</a:t>
            </a:r>
          </a:p>
          <a:p>
            <a:pPr lvl="1">
              <a:lnSpc>
                <a:spcPct val="120000"/>
              </a:lnSpc>
              <a:defRPr/>
            </a:pPr>
            <a:endParaRPr lang="fr-FR" sz="1600" dirty="0"/>
          </a:p>
          <a:p>
            <a:pPr>
              <a:defRPr/>
            </a:pP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DFCE52ED-0D07-5348-F186-AF56E101F82A}" type="slidenum">
              <a:rPr lang="fr-FR" sz="1050" b="0" i="0" u="none" strike="noStrike" cap="none" spc="0">
                <a:ln>
                  <a:noFill/>
                </a:ln>
                <a:solidFill>
                  <a:srgbClr val="00586A"/>
                </a:solidFill>
                <a:latin typeface="Calibri"/>
              </a:rPr>
              <a:t>16</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3641980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a:t>Temps d’échange</a:t>
            </a:r>
            <a:endParaRPr/>
          </a:p>
        </p:txBody>
      </p:sp>
      <p:sp>
        <p:nvSpPr>
          <p:cNvPr id="5" name="Espace réservé du numéro de diapositive 3"/>
          <p:cNvSpPr>
            <a:spLocks noGrp="1"/>
          </p:cNvSpPr>
          <p:nvPr>
            <p:ph type="sldNum" sz="quarter" idx="12"/>
          </p:nvPr>
        </p:nvSpPr>
        <p:spPr bwMode="auto"/>
        <p:txBody>
          <a:bodyPr/>
          <a:lstStyle/>
          <a:p>
            <a:pPr>
              <a:defRPr/>
            </a:pPr>
            <a:fld id="{74DCADC6-4AB5-3D4D-A621-3FDD7336022D}" type="slidenum">
              <a:rPr lang="fr-FR"/>
              <a:t>17</a:t>
            </a:fld>
            <a:endParaRPr lang="fr-FR"/>
          </a:p>
        </p:txBody>
      </p:sp>
      <p:pic>
        <p:nvPicPr>
          <p:cNvPr id="6" name="Image 5"/>
          <p:cNvPicPr>
            <a:picLocks noChangeAspect="1"/>
          </p:cNvPicPr>
          <p:nvPr/>
        </p:nvPicPr>
        <p:blipFill>
          <a:blip r:embed="rId2"/>
          <a:stretch/>
        </p:blipFill>
        <p:spPr bwMode="auto">
          <a:xfrm>
            <a:off x="3071321" y="1495263"/>
            <a:ext cx="6095999" cy="4610099"/>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Questions posées en séance</a:t>
            </a:r>
            <a:endParaRPr dirty="0"/>
          </a:p>
        </p:txBody>
      </p:sp>
      <p:sp>
        <p:nvSpPr>
          <p:cNvPr id="5" name="Content Placeholder 2"/>
          <p:cNvSpPr>
            <a:spLocks noGrp="1"/>
          </p:cNvSpPr>
          <p:nvPr>
            <p:ph idx="1"/>
          </p:nvPr>
        </p:nvSpPr>
        <p:spPr bwMode="auto">
          <a:xfrm>
            <a:off x="838200" y="1180562"/>
            <a:ext cx="10861121" cy="5677437"/>
          </a:xfrm>
        </p:spPr>
        <p:txBody>
          <a:bodyPr>
            <a:normAutofit lnSpcReduction="10000"/>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defRPr/>
            </a:pPr>
            <a:r>
              <a:rPr lang="fr-FR" sz="2400" dirty="0"/>
              <a:t>Si au sein du GHT nous avons un SRI bidirectionnel et qu’une des structures du groupe a qualifié l’INS d’un usager, est ce qu’une autre structure du GHT peut récupérer le statut qualifié à partir du document à haut niveau de confiance?</a:t>
            </a:r>
          </a:p>
          <a:p>
            <a:pPr lvl="1">
              <a:lnSpc>
                <a:spcPct val="120000"/>
              </a:lnSpc>
              <a:defRPr/>
            </a:pPr>
            <a:r>
              <a:rPr lang="fr-FR" sz="1800" dirty="0"/>
              <a:t>Ceci est défini dans la </a:t>
            </a:r>
            <a:r>
              <a:rPr lang="fr-FR" sz="1800" dirty="0">
                <a:hlinkClick r:id="rId2"/>
              </a:rPr>
              <a:t>Doctrine technique du numérique en santé</a:t>
            </a:r>
            <a:endParaRPr lang="fr-FR" sz="1800" dirty="0"/>
          </a:p>
          <a:p>
            <a:pPr lvl="1">
              <a:lnSpc>
                <a:spcPct val="120000"/>
              </a:lnSpc>
              <a:defRPr/>
            </a:pPr>
            <a:r>
              <a:rPr lang="fr-FR" sz="1800" dirty="0"/>
              <a:t>En cible, il est nécessaire que les ES de GHT puissent converger vers une gouvernance et des processus (formation, suivi, gestion des cas complexes, etc.) transversaux sur l’identitovigilance, ainsi que vers une GAM multi-entités. L’atteinte de ces objectifs permet la réutilisation des travaux de qualification de l’INS effectuée par un autre établissement. </a:t>
            </a:r>
          </a:p>
          <a:p>
            <a:pPr lvl="1">
              <a:lnSpc>
                <a:spcPct val="120000"/>
              </a:lnSpc>
              <a:defRPr/>
            </a:pPr>
            <a:r>
              <a:rPr lang="fr-FR" sz="1800" dirty="0"/>
              <a:t>En transitoire : ▪ L’INS doit être implémenté dans chaque référentiel d’identité de chaque établissement, notamment dans la perspective d’un partage de données de santé intra-GHT et avec l’extérieur. ▪ Si certains utilisent des serveurs de rapprochement (instance GHT), l’INS qualifiée par un établissement peut être diffusée par ce biais à un autre établissement à l’occasion d’une prise en charge sous réserve que la GAM du destinataire puisse permettre l’implémentation de l’INS et que le rapprochement / la recherche d’antériorité se fasse exclusivement sur les cinq traits de l’identité INS</a:t>
            </a:r>
            <a:endParaRPr lang="fr-FR" dirty="0"/>
          </a:p>
          <a:p>
            <a:pPr lvl="1">
              <a:lnSpc>
                <a:spcPct val="120000"/>
              </a:lnSpc>
              <a:defRPr/>
            </a:pPr>
            <a:endParaRPr lang="fr-FR" sz="1600" dirty="0"/>
          </a:p>
          <a:p>
            <a:pPr lvl="1">
              <a:lnSpc>
                <a:spcPct val="120000"/>
              </a:lnSpc>
              <a:defRPr/>
            </a:pPr>
            <a:endParaRPr lang="fr-FR" sz="1600" dirty="0"/>
          </a:p>
          <a:p>
            <a:pPr lvl="1">
              <a:defRPr/>
            </a:pP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a:defRPr/>
            </a:pPr>
            <a:fld id="{3DAF8CFB-7C7E-9BCF-0D01-D04D7F4A7C5A}" type="slidenum">
              <a:rPr lang="fr-F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BD4200-BC50-3880-BF7E-15294EDFE98F}"/>
              </a:ext>
            </a:extLst>
          </p:cNvPr>
          <p:cNvSpPr>
            <a:spLocks noGrp="1"/>
          </p:cNvSpPr>
          <p:nvPr>
            <p:ph type="title"/>
          </p:nvPr>
        </p:nvSpPr>
        <p:spPr/>
        <p:txBody>
          <a:bodyPr/>
          <a:lstStyle/>
          <a:p>
            <a:r>
              <a:rPr lang="fr-FR" dirty="0"/>
              <a:t>Questions posées en séance</a:t>
            </a:r>
          </a:p>
        </p:txBody>
      </p:sp>
      <p:sp>
        <p:nvSpPr>
          <p:cNvPr id="3" name="Espace réservé du contenu 2">
            <a:extLst>
              <a:ext uri="{FF2B5EF4-FFF2-40B4-BE49-F238E27FC236}">
                <a16:creationId xmlns:a16="http://schemas.microsoft.com/office/drawing/2014/main" id="{DE3F116B-2CA4-0B32-D708-CBA40A7A1617}"/>
              </a:ext>
            </a:extLst>
          </p:cNvPr>
          <p:cNvSpPr>
            <a:spLocks noGrp="1"/>
          </p:cNvSpPr>
          <p:nvPr>
            <p:ph idx="1"/>
          </p:nvPr>
        </p:nvSpPr>
        <p:spPr/>
        <p:txBody>
          <a:bodyPr/>
          <a:lstStyle/>
          <a:p>
            <a:r>
              <a:rPr lang="fr-FR" dirty="0"/>
              <a:t>S</a:t>
            </a:r>
            <a:r>
              <a:rPr lang="fr-FR" sz="2800" dirty="0"/>
              <a:t>ur le titre de séjour de l'usager, nous avons la date naissance xx/xx/année. Par contre, la date de naissance renvoyée par le téléservice INSi renvoie une date de naissance, identique à celle de l’assurance maladie, peut-on qualifier l’INS ?</a:t>
            </a:r>
          </a:p>
          <a:p>
            <a:pPr lvl="1"/>
            <a:r>
              <a:rPr lang="fr-FR" dirty="0"/>
              <a:t>Il n’est pas possible de récupérer une INS avec un champ DDN incomplet (jour ou mois en 00 ou XX) : l’application de santé est censée l’interdire. Une évolution du téléservice INSi est prévue afin de mettre à disposition des dates de naissance mises en conformité avec les règles du RNIV pour corriger ce problème</a:t>
            </a:r>
          </a:p>
          <a:p>
            <a:pPr lvl="1"/>
            <a:r>
              <a:rPr lang="fr-FR" dirty="0"/>
              <a:t>A date, vous ne pouvez pas qualifier l’identité.</a:t>
            </a:r>
          </a:p>
        </p:txBody>
      </p:sp>
      <p:sp>
        <p:nvSpPr>
          <p:cNvPr id="4" name="Espace réservé du numéro de diapositive 3">
            <a:extLst>
              <a:ext uri="{FF2B5EF4-FFF2-40B4-BE49-F238E27FC236}">
                <a16:creationId xmlns:a16="http://schemas.microsoft.com/office/drawing/2014/main" id="{A5D9146B-B310-AABB-978F-4F645C39D086}"/>
              </a:ext>
            </a:extLst>
          </p:cNvPr>
          <p:cNvSpPr>
            <a:spLocks noGrp="1"/>
          </p:cNvSpPr>
          <p:nvPr>
            <p:ph type="sldNum" sz="quarter" idx="12"/>
          </p:nvPr>
        </p:nvSpPr>
        <p:spPr/>
        <p:txBody>
          <a:bodyPr/>
          <a:lstStyle/>
          <a:p>
            <a:pPr>
              <a:defRPr/>
            </a:pPr>
            <a:fld id="{74DCADC6-4AB5-3D4D-A621-3FDD7336022D}" type="slidenum">
              <a:rPr lang="fr-FR" smtClean="0"/>
              <a:t>19</a:t>
            </a:fld>
            <a:endParaRPr lang="fr-FR"/>
          </a:p>
        </p:txBody>
      </p:sp>
    </p:spTree>
    <p:extLst>
      <p:ext uri="{BB962C8B-B14F-4D97-AF65-F5344CB8AC3E}">
        <p14:creationId xmlns:p14="http://schemas.microsoft.com/office/powerpoint/2010/main" val="3149094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a:t>Consignes générales</a:t>
            </a:r>
            <a:endParaRPr/>
          </a:p>
        </p:txBody>
      </p:sp>
      <p:sp>
        <p:nvSpPr>
          <p:cNvPr id="5" name="Espace réservé du contenu 2"/>
          <p:cNvSpPr>
            <a:spLocks noGrp="1"/>
          </p:cNvSpPr>
          <p:nvPr>
            <p:ph idx="1"/>
          </p:nvPr>
        </p:nvSpPr>
        <p:spPr bwMode="auto">
          <a:xfrm>
            <a:off x="838198" y="1587499"/>
            <a:ext cx="10861120" cy="4803774"/>
          </a:xfrm>
        </p:spPr>
        <p:txBody>
          <a:bodyPr/>
          <a:lstStyle/>
          <a:p>
            <a:pPr>
              <a:defRPr/>
            </a:pPr>
            <a:r>
              <a:rPr lang="fr-FR"/>
              <a:t>Garder les micros coupés (ordinateur et/ou téléphone) </a:t>
            </a:r>
            <a:endParaRPr/>
          </a:p>
          <a:p>
            <a:pPr>
              <a:defRPr/>
            </a:pPr>
            <a:r>
              <a:rPr lang="fr-FR"/>
              <a:t>La prise de parole n’est possible que sur invitation expresse</a:t>
            </a:r>
            <a:endParaRPr/>
          </a:p>
          <a:p>
            <a:pPr>
              <a:defRPr/>
            </a:pPr>
            <a:r>
              <a:rPr lang="fr-FR"/>
              <a:t>Utiliser le chat pour apporter des commentaires ou poser vos questions</a:t>
            </a:r>
            <a:endParaRPr/>
          </a:p>
        </p:txBody>
      </p:sp>
      <p:sp>
        <p:nvSpPr>
          <p:cNvPr id="6" name="Espace réservé du numéro de diapositive 3"/>
          <p:cNvSpPr>
            <a:spLocks noGrp="1"/>
          </p:cNvSpPr>
          <p:nvPr>
            <p:ph type="sldNum" sz="quarter" idx="12"/>
          </p:nvPr>
        </p:nvSpPr>
        <p:spPr bwMode="auto"/>
        <p:txBody>
          <a:bodyPr/>
          <a:lstStyle/>
          <a:p>
            <a:pPr>
              <a:defRPr/>
            </a:pPr>
            <a:fld id="{74DCADC6-4AB5-3D4D-A621-3FDD7336022D}" type="slidenum">
              <a:rPr lang="fr-FR"/>
              <a:t>2</a:t>
            </a:fld>
            <a:endParaRPr lang="fr-FR"/>
          </a:p>
        </p:txBody>
      </p:sp>
      <p:pic>
        <p:nvPicPr>
          <p:cNvPr id="7" name="Image 5" descr="Une image contenant personne, intérieur&#10;&#10;Description générée automatiquement"/>
          <p:cNvPicPr>
            <a:picLocks noChangeAspect="1"/>
          </p:cNvPicPr>
          <p:nvPr/>
        </p:nvPicPr>
        <p:blipFill>
          <a:blip r:embed="rId2"/>
          <a:stretch/>
        </p:blipFill>
        <p:spPr bwMode="auto">
          <a:xfrm>
            <a:off x="3863752" y="3933056"/>
            <a:ext cx="3810000" cy="22098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E91176-9A5F-EE50-A053-46637FD1CD13}"/>
              </a:ext>
            </a:extLst>
          </p:cNvPr>
          <p:cNvSpPr>
            <a:spLocks noGrp="1"/>
          </p:cNvSpPr>
          <p:nvPr>
            <p:ph type="title"/>
          </p:nvPr>
        </p:nvSpPr>
        <p:spPr/>
        <p:txBody>
          <a:bodyPr/>
          <a:lstStyle/>
          <a:p>
            <a:r>
              <a:rPr lang="fr-FR" dirty="0"/>
              <a:t>Questions posées en séance</a:t>
            </a:r>
          </a:p>
        </p:txBody>
      </p:sp>
      <p:sp>
        <p:nvSpPr>
          <p:cNvPr id="3" name="Espace réservé du contenu 2">
            <a:extLst>
              <a:ext uri="{FF2B5EF4-FFF2-40B4-BE49-F238E27FC236}">
                <a16:creationId xmlns:a16="http://schemas.microsoft.com/office/drawing/2014/main" id="{AD3891B3-B62A-A6B9-B0F6-4DDEDE64DBD9}"/>
              </a:ext>
            </a:extLst>
          </p:cNvPr>
          <p:cNvSpPr>
            <a:spLocks noGrp="1"/>
          </p:cNvSpPr>
          <p:nvPr>
            <p:ph idx="1"/>
          </p:nvPr>
        </p:nvSpPr>
        <p:spPr/>
        <p:txBody>
          <a:bodyPr/>
          <a:lstStyle/>
          <a:p>
            <a:r>
              <a:rPr lang="fr-FR" sz="2800" dirty="0"/>
              <a:t>Peut-on qualifier une identité lorsqu’il y a une discordance dans l’orthographe du prénom de naissance ? Exemple:</a:t>
            </a:r>
            <a:r>
              <a:rPr lang="fr-FR" dirty="0"/>
              <a:t> une patiente née à</a:t>
            </a:r>
            <a:r>
              <a:rPr lang="fr-FR" sz="2800" dirty="0"/>
              <a:t> l'étranger dont le prénom est Veronica sur CNI et Veronika retour téléservice </a:t>
            </a:r>
            <a:r>
              <a:rPr lang="fr-FR" sz="2800" dirty="0" err="1"/>
              <a:t>INSi</a:t>
            </a:r>
            <a:r>
              <a:rPr lang="fr-FR" sz="2800" dirty="0"/>
              <a:t>.</a:t>
            </a:r>
          </a:p>
          <a:p>
            <a:pPr lvl="1"/>
            <a:r>
              <a:rPr lang="fr-FR" dirty="0"/>
              <a:t>Comme précisé dans la FIP 15, il est nécessaire d’avoir une stricte égalité sur le 1</a:t>
            </a:r>
            <a:r>
              <a:rPr lang="fr-FR" baseline="30000" dirty="0"/>
              <a:t>er</a:t>
            </a:r>
            <a:r>
              <a:rPr lang="fr-FR" dirty="0"/>
              <a:t> prénom entre le document d’identité à haut niveau de confiance et l’</a:t>
            </a:r>
            <a:r>
              <a:rPr lang="fr-FR" dirty="0" err="1"/>
              <a:t>INSi</a:t>
            </a:r>
            <a:r>
              <a:rPr lang="fr-FR" dirty="0"/>
              <a:t>.</a:t>
            </a:r>
          </a:p>
          <a:p>
            <a:pPr lvl="1"/>
            <a:r>
              <a:rPr lang="fr-FR" dirty="0"/>
              <a:t>Afin d’aider à une décision, il ne faut pas se priver de questionner l’usager. </a:t>
            </a:r>
          </a:p>
        </p:txBody>
      </p:sp>
      <p:sp>
        <p:nvSpPr>
          <p:cNvPr id="4" name="Espace réservé du numéro de diapositive 3">
            <a:extLst>
              <a:ext uri="{FF2B5EF4-FFF2-40B4-BE49-F238E27FC236}">
                <a16:creationId xmlns:a16="http://schemas.microsoft.com/office/drawing/2014/main" id="{7783AC36-0E6E-0B03-7E47-F344FBD6C27A}"/>
              </a:ext>
            </a:extLst>
          </p:cNvPr>
          <p:cNvSpPr>
            <a:spLocks noGrp="1"/>
          </p:cNvSpPr>
          <p:nvPr>
            <p:ph type="sldNum" sz="quarter" idx="12"/>
          </p:nvPr>
        </p:nvSpPr>
        <p:spPr/>
        <p:txBody>
          <a:bodyPr/>
          <a:lstStyle/>
          <a:p>
            <a:pPr>
              <a:defRPr/>
            </a:pPr>
            <a:fld id="{74DCADC6-4AB5-3D4D-A621-3FDD7336022D}" type="slidenum">
              <a:rPr lang="fr-FR" smtClean="0"/>
              <a:t>20</a:t>
            </a:fld>
            <a:endParaRPr lang="fr-FR"/>
          </a:p>
        </p:txBody>
      </p:sp>
    </p:spTree>
    <p:extLst>
      <p:ext uri="{BB962C8B-B14F-4D97-AF65-F5344CB8AC3E}">
        <p14:creationId xmlns:p14="http://schemas.microsoft.com/office/powerpoint/2010/main" val="802083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5"/>
          <p:cNvPicPr>
            <a:picLocks noChangeAspect="1"/>
          </p:cNvPicPr>
          <p:nvPr/>
        </p:nvPicPr>
        <p:blipFill>
          <a:blip r:embed="rId2"/>
          <a:stretch/>
        </p:blipFill>
        <p:spPr bwMode="auto">
          <a:xfrm>
            <a:off x="1343472" y="4451273"/>
            <a:ext cx="2095499" cy="1619249"/>
          </a:xfrm>
          <a:prstGeom prst="rect">
            <a:avLst/>
          </a:prstGeom>
        </p:spPr>
      </p:pic>
      <p:sp>
        <p:nvSpPr>
          <p:cNvPr id="5" name="Title 1"/>
          <p:cNvSpPr txBox="1"/>
          <p:nvPr/>
        </p:nvSpPr>
        <p:spPr bwMode="auto">
          <a:xfrm>
            <a:off x="2559209" y="3284984"/>
            <a:ext cx="6166920" cy="591249"/>
          </a:xfrm>
          <a:prstGeom prst="rect">
            <a:avLst/>
          </a:prstGeom>
        </p:spPr>
        <p:txBody>
          <a:bodyPr vert="horz" lIns="91440" tIns="45720" rIns="91440" bIns="45720" rtlCol="0" anchor="b">
            <a:noAutofit/>
          </a:bodyPr>
          <a:lstStyle>
            <a:lvl1pPr algn="l" defTabSz="914400">
              <a:lnSpc>
                <a:spcPct val="90000"/>
              </a:lnSpc>
              <a:spcBef>
                <a:spcPts val="0"/>
              </a:spcBef>
              <a:buNone/>
              <a:defRPr sz="3200" b="0" i="0">
                <a:solidFill>
                  <a:schemeClr val="bg1"/>
                </a:solidFill>
                <a:latin typeface="Muller"/>
                <a:ea typeface="Muller"/>
                <a:cs typeface="Muller"/>
              </a:defRPr>
            </a:lvl1pPr>
          </a:lstStyle>
          <a:p>
            <a:pPr algn="ctr">
              <a:defRPr/>
            </a:pPr>
            <a:r>
              <a:rPr lang="fr-FR" sz="3600" b="1" i="0">
                <a:solidFill>
                  <a:srgbClr val="6CB744"/>
                </a:solidFill>
                <a:latin typeface="Arial"/>
                <a:ea typeface="Arial"/>
                <a:cs typeface="Arial"/>
              </a:rPr>
              <a:t>Merci pour votre attention</a:t>
            </a:r>
            <a:endParaRPr lang="en-US" sz="3600" b="1" i="0">
              <a:solidFill>
                <a:srgbClr val="6CB744"/>
              </a:solidFill>
              <a:latin typeface="Arial"/>
              <a:ea typeface="Arial"/>
              <a:cs typeface="Arial"/>
            </a:endParaRPr>
          </a:p>
        </p:txBody>
      </p:sp>
      <p:sp>
        <p:nvSpPr>
          <p:cNvPr id="6" name="Rectangle 6"/>
          <p:cNvSpPr/>
          <p:nvPr/>
        </p:nvSpPr>
        <p:spPr bwMode="auto">
          <a:xfrm rot="1148830">
            <a:off x="7074723" y="1048490"/>
            <a:ext cx="4325223" cy="1200329"/>
          </a:xfrm>
          <a:prstGeom prst="rect">
            <a:avLst/>
          </a:prstGeom>
          <a:noFill/>
          <a:ln>
            <a:noFill/>
          </a:ln>
          <a:effectLst/>
        </p:spPr>
        <p:txBody>
          <a:bodyPr rot="0" spcFirstLastPara="0" vertOverflow="overflow" horzOverflow="clip" vert="horz" wrap="none" lIns="91440" tIns="45720" rIns="91440" bIns="45720" numCol="1" spcCol="0" rtlCol="0" fromWordArt="0" anchor="t" anchorCtr="0" forceAA="0" compatLnSpc="1">
            <a:prstTxWarp prst="textNoShape">
              <a:avLst/>
            </a:prstTxWarp>
            <a:spAutoFit/>
          </a:bodyPr>
          <a:lstStyle/>
          <a:p>
            <a:pPr algn="ctr">
              <a:defRPr/>
            </a:pPr>
            <a:r>
              <a:rPr sz="3600" b="1">
                <a:ln w="12700">
                  <a:solidFill>
                    <a:schemeClr val="accent6"/>
                  </a:solidFill>
                </a:ln>
                <a:solidFill>
                  <a:schemeClr val="accent6">
                    <a:lumMod val="60000"/>
                    <a:lumOff val="40000"/>
                  </a:schemeClr>
                </a:solidFill>
              </a:rPr>
              <a:t>Prochain RV</a:t>
            </a:r>
            <a:endParaRPr/>
          </a:p>
          <a:p>
            <a:pPr algn="ctr">
              <a:defRPr/>
            </a:pPr>
            <a:r>
              <a:rPr sz="3600" b="1">
                <a:ln w="12700">
                  <a:solidFill>
                    <a:schemeClr val="accent6"/>
                  </a:solidFill>
                </a:ln>
                <a:solidFill>
                  <a:schemeClr val="accent6">
                    <a:lumMod val="60000"/>
                    <a:lumOff val="40000"/>
                  </a:schemeClr>
                </a:solidFill>
              </a:rPr>
              <a:t>le </a:t>
            </a:r>
            <a:r>
              <a:rPr lang="fr-FR" sz="3600" b="1">
                <a:ln w="12700">
                  <a:solidFill>
                    <a:schemeClr val="accent6"/>
                  </a:solidFill>
                </a:ln>
                <a:solidFill>
                  <a:schemeClr val="accent6">
                    <a:lumMod val="60000"/>
                    <a:lumOff val="40000"/>
                  </a:schemeClr>
                </a:solidFill>
              </a:rPr>
              <a:t>08 septembre </a:t>
            </a:r>
            <a:r>
              <a:rPr sz="3600" b="1">
                <a:ln w="12700">
                  <a:solidFill>
                    <a:schemeClr val="accent6"/>
                  </a:solidFill>
                </a:ln>
                <a:solidFill>
                  <a:schemeClr val="accent6">
                    <a:lumMod val="60000"/>
                    <a:lumOff val="40000"/>
                  </a:schemeClr>
                </a:solidFill>
              </a:rPr>
              <a:t>2022</a:t>
            </a:r>
            <a:endParaRPr/>
          </a:p>
        </p:txBody>
      </p:sp>
      <p:sp>
        <p:nvSpPr>
          <p:cNvPr id="7" name="Bulle narrative : ronde 7"/>
          <p:cNvSpPr/>
          <p:nvPr/>
        </p:nvSpPr>
        <p:spPr bwMode="auto">
          <a:xfrm>
            <a:off x="4212658" y="4451273"/>
            <a:ext cx="5569703" cy="1120366"/>
          </a:xfrm>
          <a:prstGeom prst="wedgeEllipseCallout">
            <a:avLst>
              <a:gd name="adj1" fmla="val -66887"/>
              <a:gd name="adj2" fmla="val 12526"/>
            </a:avLst>
          </a:prstGeom>
        </p:spPr>
        <p:style>
          <a:lnRef idx="1">
            <a:schemeClr val="accent6"/>
          </a:lnRef>
          <a:fillRef idx="2">
            <a:schemeClr val="accent6"/>
          </a:fillRef>
          <a:effectRef idx="1">
            <a:schemeClr val="accent6"/>
          </a:effectRef>
          <a:fontRef idx="minor">
            <a:schemeClr val="dk1"/>
          </a:fontRef>
        </p:style>
      </p:sp>
      <p:sp>
        <p:nvSpPr>
          <p:cNvPr id="8" name="ZoneTexte 8"/>
          <p:cNvSpPr txBox="1"/>
          <p:nvPr/>
        </p:nvSpPr>
        <p:spPr bwMode="auto">
          <a:xfrm>
            <a:off x="5015880" y="4667747"/>
            <a:ext cx="4244450" cy="640079"/>
          </a:xfrm>
          <a:prstGeom prst="rect">
            <a:avLst/>
          </a:prstGeom>
          <a:noFill/>
        </p:spPr>
        <p:txBody>
          <a:bodyPr vertOverflow="overflow" horzOverflow="clip" vert="horz" wrap="square" lIns="91440" tIns="45720" rIns="91440" bIns="45720" numCol="1" spcCol="0" rtlCol="0" fromWordArt="0" anchor="t" anchorCtr="0" forceAA="0" compatLnSpc="0">
            <a:noAutofit/>
          </a:bodyPr>
          <a:lstStyle/>
          <a:p>
            <a:pPr algn="l">
              <a:defRPr/>
            </a:pPr>
            <a:r>
              <a:rPr lang="fr-FR"/>
              <a:t>N’oubliez pas d’adresser vos questions à </a:t>
            </a:r>
            <a:r>
              <a:rPr lang="fr-FR" u="sng">
                <a:solidFill>
                  <a:schemeClr val="hlink"/>
                </a:solidFill>
                <a:hlinkClick r:id="rId3" tooltip="mailto:criv@esea-na.fr"/>
              </a:rPr>
              <a:t>criv@esea-na.fr</a:t>
            </a:r>
            <a:r>
              <a:rPr lang="fr-FR"/>
              <a:t> avant la prochaine session.</a:t>
            </a:r>
            <a:endParaRPr/>
          </a:p>
        </p:txBody>
      </p:sp>
      <p:sp>
        <p:nvSpPr>
          <p:cNvPr id="9" name="ZoneTexte 2"/>
          <p:cNvSpPr txBox="1"/>
          <p:nvPr/>
        </p:nvSpPr>
        <p:spPr bwMode="auto">
          <a:xfrm>
            <a:off x="7680176" y="1268760"/>
            <a:ext cx="45719" cy="369332"/>
          </a:xfrm>
          <a:prstGeom prst="rect">
            <a:avLst/>
          </a:prstGeom>
          <a:noFill/>
        </p:spPr>
        <p:txBody>
          <a:bodyPr wrap="square" rtlCol="0">
            <a:spAutoFit/>
          </a:bodyPr>
          <a:lstStyle/>
          <a:p>
            <a:pPr>
              <a:defRPr/>
            </a:pPr>
            <a:endParaRPr lang="fr-FR"/>
          </a:p>
        </p:txBody>
      </p:sp>
      <p:grpSp>
        <p:nvGrpSpPr>
          <p:cNvPr id="10" name="Groupe 9"/>
          <p:cNvGrpSpPr/>
          <p:nvPr/>
        </p:nvGrpSpPr>
        <p:grpSpPr bwMode="auto">
          <a:xfrm>
            <a:off x="301386" y="705565"/>
            <a:ext cx="3360060" cy="2219379"/>
            <a:chOff x="7176120" y="476672"/>
            <a:chExt cx="3888432" cy="1529425"/>
          </a:xfrm>
        </p:grpSpPr>
        <p:sp>
          <p:nvSpPr>
            <p:cNvPr id="11" name="Parchemin : vertical 1"/>
            <p:cNvSpPr/>
            <p:nvPr/>
          </p:nvSpPr>
          <p:spPr bwMode="auto">
            <a:xfrm>
              <a:off x="7176120" y="476672"/>
              <a:ext cx="3888432" cy="1529425"/>
            </a:xfrm>
            <a:prstGeom prst="verticalScroll">
              <a:avLst>
                <a:gd name="adj" fmla="val 12500"/>
              </a:avLst>
            </a:prstGeom>
          </p:spPr>
          <p:style>
            <a:lnRef idx="2">
              <a:schemeClr val="accent6"/>
            </a:lnRef>
            <a:fillRef idx="1">
              <a:schemeClr val="lt1"/>
            </a:fillRef>
            <a:effectRef idx="0">
              <a:schemeClr val="accent6"/>
            </a:effectRef>
            <a:fontRef idx="minor">
              <a:schemeClr val="dk1"/>
            </a:fontRef>
          </p:style>
          <p:txBody>
            <a:bodyPr rtlCol="0" anchor="ctr"/>
            <a:lstStyle/>
            <a:p>
              <a:pPr algn="ctr">
                <a:defRPr/>
              </a:pPr>
              <a:endParaRPr lang="fr-FR"/>
            </a:p>
          </p:txBody>
        </p:sp>
        <p:sp>
          <p:nvSpPr>
            <p:cNvPr id="12" name="ZoneTexte 8"/>
            <p:cNvSpPr txBox="1"/>
            <p:nvPr/>
          </p:nvSpPr>
          <p:spPr bwMode="auto">
            <a:xfrm>
              <a:off x="7548762" y="805768"/>
              <a:ext cx="3258332" cy="986068"/>
            </a:xfrm>
            <a:prstGeom prst="rect">
              <a:avLst/>
            </a:prstGeom>
            <a:noFill/>
          </p:spPr>
          <p:txBody>
            <a:bodyPr wrap="square" rtlCol="0">
              <a:spAutoFit/>
            </a:bodyPr>
            <a:lstStyle/>
            <a:p>
              <a:pPr algn="ctr">
                <a:defRPr/>
              </a:pPr>
              <a:r>
                <a:rPr lang="fr-FR"/>
                <a:t>Retrouvez les supports des webinaires précédents </a:t>
              </a:r>
              <a:br>
                <a:rPr lang="fr-FR"/>
              </a:br>
              <a:r>
                <a:rPr lang="fr-FR"/>
                <a:t>sur la page </a:t>
              </a:r>
              <a:endParaRPr/>
            </a:p>
            <a:p>
              <a:pPr algn="ctr">
                <a:defRPr/>
              </a:pPr>
              <a:r>
                <a:rPr lang="fr-FR" u="sng">
                  <a:hlinkClick r:id="rId4" tooltip="https://www.identito-na.fr/actions-communication"/>
                </a:rPr>
                <a:t>Actions de communication</a:t>
              </a:r>
              <a:r>
                <a:rPr lang="fr-FR"/>
                <a:t> du site identito-na.fr</a:t>
              </a:r>
              <a:endParaRPr/>
            </a:p>
          </p:txBody>
        </p:sp>
      </p:grpSp>
      <p:sp>
        <p:nvSpPr>
          <p:cNvPr id="13" name="ZoneTexte 1"/>
          <p:cNvSpPr txBox="1"/>
          <p:nvPr/>
        </p:nvSpPr>
        <p:spPr bwMode="auto">
          <a:xfrm>
            <a:off x="4079776" y="6237312"/>
            <a:ext cx="6264695" cy="523220"/>
          </a:xfrm>
          <a:prstGeom prst="rect">
            <a:avLst/>
          </a:prstGeom>
          <a:noFill/>
        </p:spPr>
        <p:txBody>
          <a:bodyPr wrap="square" rtlCol="0">
            <a:spAutoFit/>
          </a:bodyPr>
          <a:lstStyle/>
          <a:p>
            <a:pPr>
              <a:defRPr/>
            </a:pPr>
            <a:r>
              <a:rPr lang="fr-FR" sz="2800" u="sng">
                <a:hlinkClick r:id="rId5" tooltip="https://elea.esea-na.fr/course/view.php?id=113"/>
              </a:rPr>
              <a:t>Module découverte e-learning</a:t>
            </a:r>
            <a:endParaRPr lang="fr-FR"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Organisation</a:t>
            </a:r>
            <a:endParaRPr/>
          </a:p>
        </p:txBody>
      </p:sp>
      <p:sp>
        <p:nvSpPr>
          <p:cNvPr id="5" name="Content Placeholder 2"/>
          <p:cNvSpPr>
            <a:spLocks noGrp="1"/>
          </p:cNvSpPr>
          <p:nvPr>
            <p:ph idx="1"/>
          </p:nvPr>
        </p:nvSpPr>
        <p:spPr bwMode="auto">
          <a:xfrm>
            <a:off x="838197" y="1180561"/>
            <a:ext cx="10861120" cy="5412231"/>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b="0" i="0" u="none" strike="noStrike" cap="none" spc="0" dirty="0">
                <a:solidFill>
                  <a:srgbClr val="379B6B"/>
                </a:solidFill>
                <a:latin typeface="Arial"/>
                <a:ea typeface="Arial"/>
                <a:cs typeface="Arial"/>
              </a:rPr>
              <a:t>Lorsqu’un GHT dispose d’un serveur de rapprochement d’identités, en tant qu’établissement membre de ce GHT, faut-il d’interroger le téléservice INSi que par le biais du SRI ?</a:t>
            </a:r>
          </a:p>
          <a:p>
            <a:pPr lvl="1">
              <a:defRPr/>
            </a:pPr>
            <a:r>
              <a:rPr lang="fr-FR" dirty="0"/>
              <a:t>Chaque structure doit identifier l’usager au sein de son SI selon les bonnes pratiques mentionnées dans le RNIV (Référentiel National Identitovigilance)</a:t>
            </a:r>
          </a:p>
          <a:p>
            <a:pPr lvl="1">
              <a:defRPr/>
            </a:pPr>
            <a:r>
              <a:rPr lang="fr-FR" dirty="0"/>
              <a:t>Il est préconisé que chaque structure des GHT appelle le TLS </a:t>
            </a:r>
            <a:r>
              <a:rPr lang="fr-FR" dirty="0" err="1"/>
              <a:t>INSi</a:t>
            </a:r>
            <a:r>
              <a:rPr lang="fr-FR" dirty="0"/>
              <a:t> et qualifie l’INS avant d’alimenter le SRI</a:t>
            </a:r>
          </a:p>
          <a:p>
            <a:pPr lvl="2">
              <a:defRPr/>
            </a:pPr>
            <a:r>
              <a:rPr lang="fr-FR" dirty="0"/>
              <a:t>favorise le rapprochement (matricule INS)</a:t>
            </a:r>
          </a:p>
          <a:p>
            <a:pPr lvl="2">
              <a:defRPr/>
            </a:pPr>
            <a:r>
              <a:rPr lang="fr-FR" dirty="0"/>
              <a:t>qualification plus facile en front office en présence de l’usager.</a:t>
            </a:r>
          </a:p>
          <a:p>
            <a:pPr lvl="1">
              <a:defRPr/>
            </a:pPr>
            <a:endParaRPr lang="fr-FR" sz="1800" dirty="0">
              <a:solidFill>
                <a:srgbClr val="0093AF"/>
              </a:solidFill>
            </a:endParaRPr>
          </a:p>
          <a:p>
            <a:pPr lvl="1">
              <a:defRPr/>
            </a:pP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3</a:t>
            </a:fld>
            <a:endParaRPr lang="fr-FR" sz="1050" b="0" i="0" u="none" strike="noStrike" cap="none" spc="0">
              <a:ln>
                <a:noFill/>
              </a:ln>
              <a:solidFill>
                <a:srgbClr val="00586A"/>
              </a:solidFill>
              <a:latin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Organisation</a:t>
            </a:r>
            <a:endParaRPr/>
          </a:p>
        </p:txBody>
      </p:sp>
      <p:sp>
        <p:nvSpPr>
          <p:cNvPr id="5" name="Content Placeholder 2"/>
          <p:cNvSpPr>
            <a:spLocks noGrp="1"/>
          </p:cNvSpPr>
          <p:nvPr>
            <p:ph idx="1"/>
          </p:nvPr>
        </p:nvSpPr>
        <p:spPr bwMode="auto">
          <a:xfrm>
            <a:off x="838197" y="1180561"/>
            <a:ext cx="10861120" cy="5412231"/>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dirty="0"/>
              <a:t>O</a:t>
            </a:r>
            <a:r>
              <a:rPr lang="fr-FR" sz="2400" b="0" i="0" u="none" strike="noStrike" cap="none" spc="0" dirty="0">
                <a:solidFill>
                  <a:srgbClr val="379B6B"/>
                </a:solidFill>
                <a:latin typeface="Arial"/>
                <a:ea typeface="Arial"/>
                <a:cs typeface="Arial"/>
              </a:rPr>
              <a:t>ù puis-je trouver des supports de formation pour m’aider à sensibiliser/former les professionnels de ma structure ?</a:t>
            </a:r>
          </a:p>
          <a:p>
            <a:pPr lvl="1">
              <a:defRPr/>
            </a:pPr>
            <a:r>
              <a:rPr lang="fr-FR" dirty="0"/>
              <a:t>La CRIV a élaboré des outils de formation et de communication gratuits :</a:t>
            </a:r>
          </a:p>
          <a:p>
            <a:pPr lvl="2">
              <a:defRPr/>
            </a:pPr>
            <a:r>
              <a:rPr lang="fr-FR" dirty="0">
                <a:latin typeface="Arial" panose="020B0604020202020204" pitchFamily="34" charset="0"/>
              </a:rPr>
              <a:t>Webinaires de formation INS/Identitovigilance pour les ESMS.</a:t>
            </a:r>
          </a:p>
          <a:p>
            <a:pPr marL="630241" lvl="2" indent="0">
              <a:buNone/>
              <a:defRPr/>
            </a:pPr>
            <a:r>
              <a:rPr lang="fr-FR" dirty="0">
                <a:latin typeface="Arial" panose="020B0604020202020204" pitchFamily="34" charset="0"/>
              </a:rPr>
              <a:t>     Inscription en ligne sur notre site : </a:t>
            </a:r>
            <a:r>
              <a:rPr lang="fr-FR" sz="1600" dirty="0">
                <a:latin typeface="Arial" panose="020B0604020202020204" pitchFamily="34" charset="0"/>
                <a:hlinkClick r:id="rId2"/>
              </a:rPr>
              <a:t>https://www.identito-na.fr/actualites-et-agenda</a:t>
            </a:r>
            <a:endParaRPr lang="fr-FR" sz="1600" dirty="0">
              <a:latin typeface="Arial" panose="020B0604020202020204" pitchFamily="34" charset="0"/>
            </a:endParaRPr>
          </a:p>
          <a:p>
            <a:pPr marL="630241" lvl="2" indent="0">
              <a:buNone/>
              <a:defRPr/>
            </a:pPr>
            <a:endParaRPr lang="fr-FR" sz="1600" dirty="0">
              <a:latin typeface="Arial" panose="020B0604020202020204" pitchFamily="34" charset="0"/>
            </a:endParaRPr>
          </a:p>
          <a:p>
            <a:pPr lvl="2">
              <a:defRPr/>
            </a:pPr>
            <a:r>
              <a:rPr lang="fr-FR" dirty="0">
                <a:latin typeface="Arial" panose="020B0604020202020204" pitchFamily="34" charset="0"/>
              </a:rPr>
              <a:t>Le replay de la formation INS/Identitovigilance pour les ES.</a:t>
            </a:r>
          </a:p>
          <a:p>
            <a:pPr marL="630241" lvl="2" indent="0">
              <a:buNone/>
              <a:defRPr/>
            </a:pPr>
            <a:r>
              <a:rPr lang="fr-FR" dirty="0">
                <a:latin typeface="Arial" panose="020B0604020202020204" pitchFamily="34" charset="0"/>
              </a:rPr>
              <a:t>    6 séquences vidéo : </a:t>
            </a:r>
            <a:r>
              <a:rPr lang="fr-FR" sz="1600" dirty="0">
                <a:latin typeface="Arial" panose="020B0604020202020204" pitchFamily="34" charset="0"/>
                <a:hlinkClick r:id="rId3"/>
              </a:rPr>
              <a:t>https://www.identito-na.fr/formation-es</a:t>
            </a:r>
            <a:endParaRPr lang="fr-FR" sz="1600" dirty="0">
              <a:latin typeface="Arial" panose="020B0604020202020204" pitchFamily="34" charset="0"/>
            </a:endParaRPr>
          </a:p>
          <a:p>
            <a:pPr marL="630241" lvl="2" indent="0">
              <a:buNone/>
              <a:defRPr/>
            </a:pPr>
            <a:endParaRPr lang="fr-FR" dirty="0">
              <a:latin typeface="Arial" panose="020B0604020202020204" pitchFamily="34" charset="0"/>
            </a:endParaRPr>
          </a:p>
          <a:p>
            <a:pPr lvl="2">
              <a:defRPr/>
            </a:pPr>
            <a:r>
              <a:rPr lang="fr-FR" dirty="0">
                <a:latin typeface="Arial" panose="020B0604020202020204" pitchFamily="34" charset="0"/>
              </a:rPr>
              <a:t>Module e-learning (20 mn) avec </a:t>
            </a:r>
            <a:r>
              <a:rPr lang="fr-FR" dirty="0"/>
              <a:t>exercices, sur les bonnes pratiques d’identification des usagers </a:t>
            </a:r>
            <a:r>
              <a:rPr lang="fr-FR" sz="1600" dirty="0">
                <a:hlinkClick r:id="rId4"/>
              </a:rPr>
              <a:t>https://elea.esea-na.fr/course/view.php?id=113</a:t>
            </a:r>
            <a:endParaRPr lang="fr-FR" sz="1600" dirty="0"/>
          </a:p>
          <a:p>
            <a:pPr marL="630241" lvl="2" indent="0">
              <a:buNone/>
              <a:defRPr/>
            </a:pPr>
            <a:endParaRPr lang="fr-FR" dirty="0">
              <a:latin typeface="Arial" panose="020B0604020202020204" pitchFamily="34" charset="0"/>
            </a:endParaRPr>
          </a:p>
          <a:p>
            <a:pPr lvl="2">
              <a:defRPr/>
            </a:pPr>
            <a:r>
              <a:rPr lang="fr-FR" dirty="0">
                <a:latin typeface="Arial" panose="020B0604020202020204" pitchFamily="34" charset="0"/>
              </a:rPr>
              <a:t>Autres supports de formation et de communication à retrouver sur notre site :</a:t>
            </a:r>
          </a:p>
          <a:p>
            <a:pPr lvl="3">
              <a:defRPr/>
            </a:pPr>
            <a:r>
              <a:rPr lang="fr-FR" dirty="0">
                <a:latin typeface="Arial" panose="020B0604020202020204" pitchFamily="34" charset="0"/>
                <a:hlinkClick r:id="rId5"/>
              </a:rPr>
              <a:t>https://www.identito-na.fr/actions-communication</a:t>
            </a:r>
            <a:endParaRPr lang="fr-FR" dirty="0">
              <a:latin typeface="Arial" panose="020B0604020202020204" pitchFamily="34" charset="0"/>
            </a:endParaRPr>
          </a:p>
          <a:p>
            <a:pPr lvl="3">
              <a:defRPr/>
            </a:pPr>
            <a:r>
              <a:rPr lang="fr-FR" dirty="0">
                <a:latin typeface="Arial" panose="020B0604020202020204" pitchFamily="34" charset="0"/>
                <a:hlinkClick r:id="rId6"/>
              </a:rPr>
              <a:t>https://www.identito-na.fr/Supports-formation</a:t>
            </a:r>
            <a:endParaRPr dirty="0">
              <a:latin typeface="Arial" panose="020B0604020202020204" pitchFamily="34" charset="0"/>
            </a:endParaRPr>
          </a:p>
          <a:p>
            <a:pPr lvl="1">
              <a:defRPr/>
            </a:pP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4</a:t>
            </a:fld>
            <a:endParaRPr lang="fr-FR" sz="1050" b="0" i="0" u="none" strike="noStrike" cap="none" spc="0">
              <a:ln>
                <a:noFill/>
              </a:ln>
              <a:solidFill>
                <a:srgbClr val="00586A"/>
              </a:solidFill>
              <a:latin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Gestion des traits d’identité</a:t>
            </a:r>
            <a:endParaRPr/>
          </a:p>
        </p:txBody>
      </p:sp>
      <p:sp>
        <p:nvSpPr>
          <p:cNvPr id="5" name="Content Placeholder 2"/>
          <p:cNvSpPr>
            <a:spLocks noGrp="1"/>
          </p:cNvSpPr>
          <p:nvPr>
            <p:ph idx="1"/>
          </p:nvPr>
        </p:nvSpPr>
        <p:spPr bwMode="auto">
          <a:xfrm>
            <a:off x="838200" y="1180563"/>
            <a:ext cx="11018440" cy="5410428"/>
          </a:xfrm>
        </p:spPr>
        <p:txBody>
          <a:bodyPr>
            <a:normAutofit/>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defRPr/>
            </a:pPr>
            <a:r>
              <a:rPr lang="fr-FR" sz="2400" dirty="0"/>
              <a:t>Est-ce que l’INS peut être diffusée en interne ou uniquement pour les échanges externes ?</a:t>
            </a:r>
          </a:p>
          <a:p>
            <a:pPr lvl="1">
              <a:defRPr/>
            </a:pPr>
            <a:r>
              <a:rPr lang="fr-FR" dirty="0"/>
              <a:t>L’INS doit être diffusée en interne au sein de tous les logiciels métiers de la structure dès lors que ceux-ci contiennent des identités numériques :</a:t>
            </a:r>
          </a:p>
          <a:p>
            <a:pPr lvl="2">
              <a:defRPr/>
            </a:pPr>
            <a:r>
              <a:rPr lang="fr-FR" dirty="0">
                <a:effectLst/>
                <a:latin typeface="Arial" panose="020B0604020202020204" pitchFamily="34" charset="0"/>
              </a:rPr>
              <a:t>disposer d’un référentiel unique d’identités : cohérence des identités dans chaque logiciel métier contenant des informations nominatives (</a:t>
            </a:r>
            <a:r>
              <a:rPr lang="fr-FR" dirty="0" err="1">
                <a:effectLst/>
                <a:latin typeface="Arial" panose="020B0604020202020204" pitchFamily="34" charset="0"/>
              </a:rPr>
              <a:t>Exi</a:t>
            </a:r>
            <a:r>
              <a:rPr lang="fr-FR" dirty="0">
                <a:effectLst/>
                <a:latin typeface="Arial" panose="020B0604020202020204" pitchFamily="34" charset="0"/>
              </a:rPr>
              <a:t> SI 13 RNIV 1)</a:t>
            </a:r>
          </a:p>
          <a:p>
            <a:pPr lvl="2">
              <a:defRPr/>
            </a:pPr>
            <a:r>
              <a:rPr lang="fr-FR" dirty="0">
                <a:effectLst/>
                <a:latin typeface="Arial" panose="020B0604020202020204" pitchFamily="34" charset="0"/>
              </a:rPr>
              <a:t>établir une cartographie de flux applicatifs décrivant le type d’interface mis en œuvre entre</a:t>
            </a:r>
            <a:br>
              <a:rPr lang="fr-FR" dirty="0"/>
            </a:br>
            <a:r>
              <a:rPr lang="fr-FR" dirty="0">
                <a:effectLst/>
                <a:latin typeface="Arial" panose="020B0604020202020204" pitchFamily="34" charset="0"/>
              </a:rPr>
              <a:t>les outils participant à l’identification des usagers (</a:t>
            </a:r>
            <a:r>
              <a:rPr lang="fr-FR" dirty="0" err="1">
                <a:effectLst/>
                <a:latin typeface="Arial" panose="020B0604020202020204" pitchFamily="34" charset="0"/>
              </a:rPr>
              <a:t>Exi</a:t>
            </a:r>
            <a:r>
              <a:rPr lang="fr-FR" dirty="0">
                <a:effectLst/>
                <a:latin typeface="Arial" panose="020B0604020202020204" pitchFamily="34" charset="0"/>
              </a:rPr>
              <a:t> PP 12 RNIV 1)</a:t>
            </a:r>
          </a:p>
          <a:p>
            <a:pPr lvl="2">
              <a:defRPr/>
            </a:pPr>
            <a:r>
              <a:rPr lang="fr-FR" dirty="0">
                <a:effectLst/>
                <a:latin typeface="Arial" panose="020B0604020202020204" pitchFamily="34" charset="0"/>
              </a:rPr>
              <a:t>formaliser la politique d’habilitation et les droits individuels nominatifs des professionnels (accès, modifications) (</a:t>
            </a:r>
            <a:r>
              <a:rPr lang="fr-FR" dirty="0" err="1">
                <a:effectLst/>
                <a:latin typeface="Arial" panose="020B0604020202020204" pitchFamily="34" charset="0"/>
              </a:rPr>
              <a:t>Exi</a:t>
            </a:r>
            <a:r>
              <a:rPr lang="fr-FR" dirty="0">
                <a:effectLst/>
                <a:latin typeface="Arial" panose="020B0604020202020204" pitchFamily="34" charset="0"/>
              </a:rPr>
              <a:t> PP 13 RNIV 1 Charte informatique)</a:t>
            </a:r>
          </a:p>
          <a:p>
            <a:pPr lvl="2">
              <a:defRPr/>
            </a:pPr>
            <a:endParaRPr lang="fr-FR" dirty="0">
              <a:effectLst/>
              <a:latin typeface="Arial" panose="020B0604020202020204" pitchFamily="34" charset="0"/>
            </a:endParaRPr>
          </a:p>
          <a:p>
            <a:pPr lvl="1">
              <a:defRPr/>
            </a:pPr>
            <a:r>
              <a:rPr lang="fr-FR" dirty="0"/>
              <a:t>L’INS peut être diffusée en externe sous certaines conditions :</a:t>
            </a:r>
          </a:p>
          <a:p>
            <a:pPr lvl="2">
              <a:defRPr/>
            </a:pPr>
            <a:r>
              <a:rPr lang="fr-FR" dirty="0"/>
              <a:t>statut « qualifié » : autorise la transmission du matricule INS et des 5 traits stricts associés</a:t>
            </a:r>
          </a:p>
          <a:p>
            <a:pPr lvl="2">
              <a:defRPr/>
            </a:pPr>
            <a:r>
              <a:rPr lang="fr-FR" dirty="0"/>
              <a:t>autre statut : seuls les traits stricts peuvent être diffusés (pas le matricule)</a:t>
            </a:r>
          </a:p>
          <a:p>
            <a:pPr lvl="1">
              <a:defRPr/>
            </a:pP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4077E237-8CD3-F61C-92F3-64D77684C7D2}" type="slidenum">
              <a:rPr lang="fr-FR" sz="1050" b="0" i="0" u="none" strike="noStrike" cap="none" spc="0">
                <a:ln>
                  <a:noFill/>
                </a:ln>
                <a:solidFill>
                  <a:srgbClr val="00586A"/>
                </a:solidFill>
                <a:latin typeface="Calibri"/>
              </a:rPr>
              <a:t>5</a:t>
            </a:fld>
            <a:endParaRPr lang="fr-FR" sz="1050" b="0" i="0" u="none" strike="noStrike" cap="none" spc="0">
              <a:ln>
                <a:noFill/>
              </a:ln>
              <a:solidFill>
                <a:srgbClr val="00586A"/>
              </a:solidFill>
              <a:latin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Gestion des traits d’identité</a:t>
            </a:r>
            <a:endParaRPr/>
          </a:p>
        </p:txBody>
      </p:sp>
      <p:sp>
        <p:nvSpPr>
          <p:cNvPr id="5" name="Content Placeholder 2"/>
          <p:cNvSpPr>
            <a:spLocks noGrp="1"/>
          </p:cNvSpPr>
          <p:nvPr>
            <p:ph idx="1"/>
          </p:nvPr>
        </p:nvSpPr>
        <p:spPr bwMode="auto">
          <a:xfrm>
            <a:off x="838200" y="1180563"/>
            <a:ext cx="11018440" cy="5410428"/>
          </a:xfrm>
        </p:spPr>
        <p:txBody>
          <a:bodyPr>
            <a:normAutofit/>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defRPr/>
            </a:pPr>
            <a:r>
              <a:rPr lang="fr-FR" sz="2400" dirty="0"/>
              <a:t>Une INS récupérée auprès du téléservice </a:t>
            </a:r>
            <a:r>
              <a:rPr lang="fr-FR" sz="2400" dirty="0" err="1"/>
              <a:t>INSi</a:t>
            </a:r>
            <a:r>
              <a:rPr lang="fr-FR" sz="2400" dirty="0"/>
              <a:t> est-elle considérée comme qualifiée ?</a:t>
            </a:r>
          </a:p>
          <a:p>
            <a:pPr lvl="1">
              <a:defRPr/>
            </a:pPr>
            <a:r>
              <a:rPr lang="fr-FR" dirty="0"/>
              <a:t>Attention à la sémantique !</a:t>
            </a:r>
          </a:p>
          <a:p>
            <a:pPr lvl="1">
              <a:defRPr/>
            </a:pPr>
            <a:r>
              <a:rPr lang="fr-FR" dirty="0"/>
              <a:t>Il est souvent fait mention, d’appel au téléservice </a:t>
            </a:r>
            <a:r>
              <a:rPr lang="fr-FR" dirty="0" err="1"/>
              <a:t>INSi</a:t>
            </a:r>
            <a:r>
              <a:rPr lang="fr-FR" dirty="0"/>
              <a:t> pour récupérer l’INS d’un usager</a:t>
            </a:r>
          </a:p>
          <a:p>
            <a:pPr lvl="1">
              <a:defRPr/>
            </a:pPr>
            <a:r>
              <a:rPr lang="fr-FR" dirty="0"/>
              <a:t>Le terme «Récupéré » correspond également à un des statuts de l’INS</a:t>
            </a:r>
          </a:p>
          <a:p>
            <a:pPr lvl="1">
              <a:defRPr/>
            </a:pPr>
            <a:r>
              <a:rPr lang="fr-FR" dirty="0"/>
              <a:t>Par conséquent une INS récupérée auprès du téléservice </a:t>
            </a:r>
            <a:r>
              <a:rPr lang="fr-FR" dirty="0" err="1"/>
              <a:t>INSi</a:t>
            </a:r>
            <a:r>
              <a:rPr lang="fr-FR" dirty="0"/>
              <a:t> peut se voir attribuer 2 statuts :</a:t>
            </a:r>
          </a:p>
          <a:p>
            <a:pPr lvl="2">
              <a:defRPr/>
            </a:pPr>
            <a:r>
              <a:rPr lang="fr-FR" dirty="0"/>
              <a:t>Le statut « Récupéré » si l’INS n’a pas pu être validée avec un document de haut niveau de confiance, </a:t>
            </a:r>
          </a:p>
          <a:p>
            <a:pPr lvl="2">
              <a:defRPr/>
            </a:pPr>
            <a:r>
              <a:rPr lang="fr-FR" dirty="0"/>
              <a:t>Le statut « Qualifié » si l’INS est déjà validée dans la base locale selon les bonnes pratiques préconisées par le RNIV.</a:t>
            </a:r>
          </a:p>
          <a:p>
            <a:pPr lvl="2">
              <a:defRPr/>
            </a:pPr>
            <a:endParaRPr lang="fr-FR" dirty="0"/>
          </a:p>
          <a:p>
            <a:pPr marL="630239" lvl="2" indent="0">
              <a:buNone/>
              <a:defRPr/>
            </a:pPr>
            <a:endParaRPr lang="fr-FR" dirty="0"/>
          </a:p>
          <a:p>
            <a:pPr marL="630239" lvl="2" indent="0" algn="ctr">
              <a:buNone/>
              <a:defRPr/>
            </a:pPr>
            <a:r>
              <a:rPr lang="fr-FR" sz="1600" dirty="0">
                <a:solidFill>
                  <a:srgbClr val="FF0000"/>
                </a:solidFill>
                <a:effectLst/>
                <a:latin typeface="Arial" panose="020B0604020202020204" pitchFamily="34" charset="0"/>
              </a:rPr>
              <a:t>Cf. Attribution d’un niveau de confiance à toute identité numérique est obligatoire </a:t>
            </a:r>
            <a:r>
              <a:rPr lang="fr-FR" sz="1600" dirty="0" err="1">
                <a:solidFill>
                  <a:srgbClr val="FF0000"/>
                </a:solidFill>
                <a:effectLst/>
                <a:latin typeface="Arial" panose="020B0604020202020204" pitchFamily="34" charset="0"/>
              </a:rPr>
              <a:t>Exi</a:t>
            </a:r>
            <a:r>
              <a:rPr lang="fr-FR" sz="1600" dirty="0">
                <a:solidFill>
                  <a:srgbClr val="FF0000"/>
                </a:solidFill>
                <a:effectLst/>
                <a:latin typeface="Arial" panose="020B0604020202020204" pitchFamily="34" charset="0"/>
              </a:rPr>
              <a:t> PP 07 RNIV 1</a:t>
            </a:r>
            <a:endParaRPr sz="1600" dirty="0">
              <a:solidFill>
                <a:srgbClr val="FF0000"/>
              </a:solidFill>
            </a:endParaRP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4077E237-8CD3-F61C-92F3-64D77684C7D2}" type="slidenum">
              <a:rPr lang="fr-FR" sz="1050" b="0" i="0" u="none" strike="noStrike" cap="none" spc="0">
                <a:ln>
                  <a:noFill/>
                </a:ln>
                <a:solidFill>
                  <a:srgbClr val="00586A"/>
                </a:solidFill>
                <a:latin typeface="Calibri"/>
              </a:rPr>
              <a:t>6</a:t>
            </a:fld>
            <a:endParaRPr lang="fr-FR" sz="1050" b="0" i="0" u="none" strike="noStrike" cap="none" spc="0">
              <a:ln>
                <a:noFill/>
              </a:ln>
              <a:solidFill>
                <a:srgbClr val="00586A"/>
              </a:solidFill>
              <a:latin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Gestion des traits d’identité</a:t>
            </a:r>
            <a:endParaRPr/>
          </a:p>
        </p:txBody>
      </p:sp>
      <p:sp>
        <p:nvSpPr>
          <p:cNvPr id="5" name="Content Placeholder 2"/>
          <p:cNvSpPr>
            <a:spLocks noGrp="1"/>
          </p:cNvSpPr>
          <p:nvPr>
            <p:ph idx="1"/>
          </p:nvPr>
        </p:nvSpPr>
        <p:spPr bwMode="auto"/>
        <p:txBody>
          <a:bodyPr>
            <a:normAutofit/>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defRPr/>
            </a:pPr>
            <a:r>
              <a:rPr lang="fr-FR" sz="2400" dirty="0"/>
              <a:t>Y a-t-il un délai pour </a:t>
            </a:r>
            <a:r>
              <a:rPr lang="fr-FR" sz="2400" i="1" dirty="0"/>
              <a:t>qualifier</a:t>
            </a:r>
            <a:r>
              <a:rPr lang="fr-FR" sz="2400" dirty="0"/>
              <a:t> une identité récupérée ou validée ?          </a:t>
            </a:r>
            <a:r>
              <a:rPr lang="fr-FR" sz="1800" i="1" dirty="0"/>
              <a:t>(qualifié </a:t>
            </a:r>
            <a:r>
              <a:rPr lang="fr-FR" sz="1800" dirty="0"/>
              <a:t>est le plus haut niveau de confiance attribué à une identité numérique)</a:t>
            </a:r>
          </a:p>
          <a:p>
            <a:pPr>
              <a:defRPr/>
            </a:pPr>
            <a:endParaRPr sz="1800" dirty="0"/>
          </a:p>
          <a:p>
            <a:pPr lvl="1">
              <a:defRPr/>
            </a:pPr>
            <a:r>
              <a:rPr lang="fr-FR" dirty="0"/>
              <a:t>La qualification d’une identité numérique nécessite 2 opérations, sans ordre précis</a:t>
            </a:r>
            <a:endParaRPr dirty="0"/>
          </a:p>
          <a:p>
            <a:pPr lvl="2">
              <a:defRPr/>
            </a:pPr>
            <a:r>
              <a:rPr lang="fr-FR" dirty="0"/>
              <a:t>la </a:t>
            </a:r>
            <a:r>
              <a:rPr lang="fr-FR" i="1" dirty="0"/>
              <a:t>récupération </a:t>
            </a:r>
            <a:r>
              <a:rPr lang="fr-FR" dirty="0"/>
              <a:t>de l’INS, ou sa </a:t>
            </a:r>
            <a:r>
              <a:rPr lang="fr-FR" i="1" dirty="0"/>
              <a:t>vérification</a:t>
            </a:r>
            <a:r>
              <a:rPr lang="fr-FR" dirty="0"/>
              <a:t> (si transmise par un tiers) via le téléservice INSi</a:t>
            </a:r>
          </a:p>
          <a:p>
            <a:pPr lvl="2">
              <a:defRPr/>
            </a:pPr>
            <a:r>
              <a:rPr lang="fr-FR" dirty="0"/>
              <a:t>la </a:t>
            </a:r>
            <a:r>
              <a:rPr lang="fr-FR" i="1" dirty="0"/>
              <a:t>validation </a:t>
            </a:r>
            <a:r>
              <a:rPr lang="fr-FR" dirty="0"/>
              <a:t>des traits enregistrés (dispositif d’identification à haut niveau de confiance)</a:t>
            </a:r>
            <a:endParaRPr dirty="0"/>
          </a:p>
          <a:p>
            <a:pPr lvl="1">
              <a:defRPr/>
            </a:pPr>
            <a:r>
              <a:rPr lang="fr-FR" dirty="0"/>
              <a:t>Cela implique que :</a:t>
            </a:r>
            <a:endParaRPr dirty="0"/>
          </a:p>
          <a:p>
            <a:pPr lvl="2">
              <a:defRPr/>
            </a:pPr>
            <a:r>
              <a:rPr lang="fr-FR" dirty="0"/>
              <a:t>les traits de l’INS jugés conformes à ceux du dispositif d’identification</a:t>
            </a:r>
          </a:p>
          <a:p>
            <a:pPr lvl="2">
              <a:defRPr/>
            </a:pPr>
            <a:r>
              <a:rPr lang="fr-FR" dirty="0"/>
              <a:t>il n’existe pas de doute quant à l’usager auquel cette INS est rattachée</a:t>
            </a:r>
          </a:p>
          <a:p>
            <a:pPr lvl="1">
              <a:defRPr/>
            </a:pPr>
            <a:r>
              <a:rPr lang="fr-FR" dirty="0"/>
              <a:t>Il n’est pas défini de délai maximum entre la validation de l’identité numérique ou la récupération de l’INS et la qualification de l’INS</a:t>
            </a:r>
          </a:p>
          <a:p>
            <a:pPr lvl="1">
              <a:defRPr/>
            </a:pPr>
            <a:r>
              <a:rPr lang="fr-FR" dirty="0"/>
              <a:t>Le traitement des identités non qualifiées en front-office doit être organisé.          </a:t>
            </a:r>
            <a:r>
              <a:rPr lang="fr-FR" sz="1800" dirty="0"/>
              <a:t>(discordances à traiter selon les recommandations de conduite à tenir de la </a:t>
            </a:r>
            <a:r>
              <a:rPr lang="fr-FR" sz="1800" u="sng" dirty="0">
                <a:hlinkClick r:id="rId2" tooltip="https://resana.numerique.gouv.fr/public/information/consulterAccessUrl?cle_url=1475975694BmwHZ1VZADwAbQhuBmhXd1FvAD1VdFY/AmlXal08XGYAO1NvAGFUMAAzAjU="/>
              </a:rPr>
              <a:t>FIP 15 du 3RIV)</a:t>
            </a:r>
            <a:endParaRPr lang="fr-FR" sz="1800" dirty="0"/>
          </a:p>
          <a:p>
            <a:pPr lvl="1">
              <a:defRPr/>
            </a:pP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a:defRPr/>
            </a:pPr>
            <a:fld id="{DFCE52ED-0D07-5348-F186-AF56E101F82A}" type="slidenum">
              <a:rPr lang="fr-F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Gestion des traits d’identité</a:t>
            </a:r>
            <a:endParaRPr/>
          </a:p>
        </p:txBody>
      </p:sp>
      <p:sp>
        <p:nvSpPr>
          <p:cNvPr id="5" name="Content Placeholder 2"/>
          <p:cNvSpPr>
            <a:spLocks noGrp="1"/>
          </p:cNvSpPr>
          <p:nvPr>
            <p:ph idx="1"/>
          </p:nvPr>
        </p:nvSpPr>
        <p:spPr bwMode="auto">
          <a:xfrm>
            <a:off x="838200" y="1180563"/>
            <a:ext cx="11018440" cy="5410428"/>
          </a:xfrm>
        </p:spPr>
        <p:txBody>
          <a:bodyPr vertOverflow="overflow" horzOverflow="clip" vert="horz" wrap="square" lIns="91440" tIns="45720" rIns="91440" bIns="45720" numCol="1" spcCol="0" rtlCol="0" fromWordArt="0" anchor="t" anchorCtr="0" forceAA="0" compatLnSpc="0">
            <a:normAutofit fontScale="95000" lnSpcReduction="10000"/>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defRPr/>
            </a:pPr>
            <a:r>
              <a:rPr lang="fr-FR" sz="2500" dirty="0"/>
              <a:t>Doit-on rétrograder au statut provisoire toutes les identités initialement validées dans la base locale ?</a:t>
            </a:r>
            <a:endParaRPr sz="1700" dirty="0"/>
          </a:p>
          <a:p>
            <a:pPr lvl="1">
              <a:defRPr/>
            </a:pPr>
            <a:r>
              <a:rPr lang="fr-FR" dirty="0"/>
              <a:t>La mise en application des exigences relatives à l’emploi de l’identité nationale de santé doit faire l’objet d’un audit préalable de la base d’identités. À cette occasion, il est nécessaire que les identités numériques non associées à un document d’identité à haut niveau de confiance (ou une trace de la pièce présentée) soient rétrogradées au statut Identité provisoire jusqu’à ce qu’un contrôle de cohérence des traits soit réalisé à l’occasion d’une nouvelle venue de l’usager. [</a:t>
            </a:r>
            <a:r>
              <a:rPr lang="fr-FR" dirty="0" err="1"/>
              <a:t>Exi</a:t>
            </a:r>
            <a:r>
              <a:rPr lang="fr-FR" dirty="0"/>
              <a:t> ES 03]</a:t>
            </a:r>
          </a:p>
          <a:p>
            <a:pPr lvl="1">
              <a:defRPr/>
            </a:pPr>
            <a:r>
              <a:rPr lang="fr-FR" dirty="0"/>
              <a:t>Pourquoi rétrograder les identités initialement validées au statut provisoire ? Avant la parution du RNIV, la validation des identités pouvaient être réalisée avec le permis de conduire, le livret de famille ou l’acte de naissance pour les adultes… Ces pratiques ne sont plus conformes aux exigences du RNIV</a:t>
            </a:r>
          </a:p>
          <a:p>
            <a:pPr lvl="1">
              <a:defRPr/>
            </a:pPr>
            <a:r>
              <a:rPr lang="fr-FR" dirty="0"/>
              <a:t>Certains SI permettaient la validation automatique des identités provisoires au bout d’un certain délai</a:t>
            </a:r>
            <a:endParaRPr dirty="0"/>
          </a:p>
          <a:p>
            <a:pPr lvl="1">
              <a:defRPr/>
            </a:pPr>
            <a:r>
              <a:rPr lang="fr-FR" dirty="0"/>
              <a:t>Plusieurs solutions peuvent être envisagées pour rétrograder les identités au statut provisoire :</a:t>
            </a:r>
            <a:endParaRPr dirty="0"/>
          </a:p>
          <a:p>
            <a:pPr lvl="2">
              <a:defRPr/>
            </a:pPr>
            <a:r>
              <a:rPr lang="fr-FR" dirty="0"/>
              <a:t>En masse, cela nécessite une automatisation du SI</a:t>
            </a:r>
            <a:endParaRPr dirty="0"/>
          </a:p>
          <a:p>
            <a:pPr lvl="2">
              <a:defRPr/>
            </a:pPr>
            <a:r>
              <a:rPr lang="fr-FR" dirty="0"/>
              <a:t>Lors de la venue de l’usager, si son identité a été validée avec un document autre que ceux préconisés par le RNIV. Il appartiendra à la structure de demander à l’usager un document à haut niveau de confiance pour valider son identité sinon celle-ci doit être rétrogradée au statut provisoire</a:t>
            </a:r>
            <a:endParaRP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4077E237-8CD3-F61C-92F3-64D77684C7D2}" type="slidenum">
              <a:rPr lang="fr-FR" sz="1050" b="0" i="0" u="none" strike="noStrike" cap="none" spc="0">
                <a:ln>
                  <a:noFill/>
                </a:ln>
                <a:solidFill>
                  <a:srgbClr val="00586A"/>
                </a:solidFill>
                <a:latin typeface="Calibri"/>
              </a:rPr>
              <a:t>8</a:t>
            </a:fld>
            <a:endParaRPr lang="fr-FR" sz="1050" b="0" i="0" u="none" strike="noStrike" cap="none" spc="0">
              <a:ln>
                <a:noFill/>
              </a:ln>
              <a:solidFill>
                <a:srgbClr val="00586A"/>
              </a:solidFill>
              <a:latin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a:t>Gestion des traits d’identité</a:t>
            </a:r>
            <a:endParaRPr/>
          </a:p>
        </p:txBody>
      </p:sp>
      <p:sp>
        <p:nvSpPr>
          <p:cNvPr id="5" name="Content Placeholder 2"/>
          <p:cNvSpPr>
            <a:spLocks noGrp="1"/>
          </p:cNvSpPr>
          <p:nvPr>
            <p:ph idx="1"/>
          </p:nvPr>
        </p:nvSpPr>
        <p:spPr bwMode="auto">
          <a:xfrm>
            <a:off x="767408" y="1180562"/>
            <a:ext cx="11234091" cy="5487711"/>
          </a:xfrm>
        </p:spPr>
        <p:txBody>
          <a:bodyPr>
            <a:normAutofit lnSpcReduction="10000"/>
          </a:bodyPr>
          <a:lstStyle>
            <a:lvl1pPr marL="355599" indent="-355599">
              <a:buClr>
                <a:srgbClr val="379B6B"/>
              </a:buClr>
              <a:defRPr sz="2800" b="0" i="0">
                <a:solidFill>
                  <a:srgbClr val="379B6B"/>
                </a:solidFill>
                <a:latin typeface="Arial"/>
                <a:ea typeface="Arial"/>
                <a:cs typeface="Arial"/>
              </a:defRPr>
            </a:lvl1pPr>
            <a:lvl2pPr marL="630236" indent="-274637">
              <a:spcBef>
                <a:spcPts val="1199"/>
              </a:spcBef>
              <a:buClr>
                <a:srgbClr val="379B6B"/>
              </a:buClr>
              <a:defRPr sz="2000" b="0" i="0">
                <a:solidFill>
                  <a:schemeClr val="accent1">
                    <a:lumMod val="75000"/>
                  </a:schemeClr>
                </a:solidFill>
                <a:latin typeface="Arial"/>
                <a:ea typeface="Arial"/>
                <a:cs typeface="Arial"/>
              </a:defRPr>
            </a:lvl2pPr>
            <a:lvl3pPr marL="893763" indent="-263524">
              <a:buClr>
                <a:srgbClr val="379B6B"/>
              </a:buClr>
              <a:defRPr sz="1800" b="0" i="0">
                <a:solidFill>
                  <a:srgbClr val="0093AF"/>
                </a:solidFill>
                <a:latin typeface="Arial"/>
                <a:ea typeface="Arial"/>
                <a:cs typeface="Arial"/>
              </a:defRPr>
            </a:lvl3pPr>
            <a:lvl4pPr marL="1168399" indent="-274637">
              <a:buClr>
                <a:srgbClr val="379B6B"/>
              </a:buClr>
              <a:defRPr sz="1600" b="0" i="0">
                <a:solidFill>
                  <a:srgbClr val="0093AF"/>
                </a:solidFill>
                <a:latin typeface="Arial"/>
                <a:ea typeface="Arial"/>
                <a:cs typeface="Arial"/>
              </a:defRPr>
            </a:lvl4pPr>
            <a:lvl5pPr marL="1431924" indent="-263524">
              <a:buClr>
                <a:srgbClr val="379B6B"/>
              </a:buClr>
              <a:defRPr sz="1400" b="0" i="0">
                <a:solidFill>
                  <a:srgbClr val="0093AF"/>
                </a:solidFill>
                <a:latin typeface="Arial"/>
                <a:ea typeface="Arial"/>
                <a:cs typeface="Arial"/>
              </a:defRPr>
            </a:lvl5pPr>
          </a:lstStyle>
          <a:p>
            <a:pPr>
              <a:defRPr/>
            </a:pPr>
            <a:r>
              <a:rPr lang="fr-FR" sz="2400" dirty="0"/>
              <a:t>Comment différencier le nom et le prénom de naissance sur un passeport des Emirats Arabes Unis ?</a:t>
            </a:r>
            <a:endParaRPr sz="2400" dirty="0"/>
          </a:p>
          <a:p>
            <a:pPr lvl="1">
              <a:defRPr/>
            </a:pPr>
            <a:r>
              <a:rPr lang="fr-FR" dirty="0"/>
              <a:t>Le nom et le (s) prénom (s) de naissance sont mentionnés sur une même ligne intitulée « </a:t>
            </a:r>
            <a:r>
              <a:rPr lang="fr-FR" dirty="0" err="1"/>
              <a:t>Names</a:t>
            </a:r>
            <a:r>
              <a:rPr lang="fr-FR" dirty="0"/>
              <a:t>".</a:t>
            </a:r>
            <a:endParaRPr dirty="0"/>
          </a:p>
          <a:p>
            <a:pPr lvl="1">
              <a:defRPr/>
            </a:pPr>
            <a:r>
              <a:rPr lang="fr-FR" dirty="0"/>
              <a:t>Quelle est la règle ?</a:t>
            </a:r>
            <a:endParaRPr dirty="0"/>
          </a:p>
          <a:p>
            <a:pPr lvl="2">
              <a:lnSpc>
                <a:spcPct val="110000"/>
              </a:lnSpc>
              <a:defRPr/>
            </a:pPr>
            <a:r>
              <a:rPr lang="fr-FR" sz="1600" dirty="0"/>
              <a:t>Les Émiriens ne portent que des prénoms</a:t>
            </a:r>
            <a:endParaRPr sz="1600" dirty="0"/>
          </a:p>
          <a:p>
            <a:pPr lvl="2">
              <a:lnSpc>
                <a:spcPct val="110000"/>
              </a:lnSpc>
              <a:defRPr/>
            </a:pPr>
            <a:r>
              <a:rPr lang="fr-FR" sz="1600" dirty="0"/>
              <a:t>Le dernier prénom devient le nom de naissance </a:t>
            </a:r>
          </a:p>
          <a:p>
            <a:pPr marL="630239" lvl="2" indent="0">
              <a:lnSpc>
                <a:spcPct val="110000"/>
              </a:lnSpc>
              <a:buNone/>
              <a:defRPr/>
            </a:pPr>
            <a:r>
              <a:rPr lang="fr-FR" sz="1600" dirty="0"/>
              <a:t>	à enregistrer, il</a:t>
            </a:r>
            <a:r>
              <a:rPr lang="fr-FR" sz="1600" dirty="0">
                <a:latin typeface="Arial"/>
              </a:rPr>
              <a:t> succède au code du pays dans la partie </a:t>
            </a:r>
          </a:p>
          <a:p>
            <a:pPr marL="630239" lvl="2" indent="0">
              <a:lnSpc>
                <a:spcPct val="110000"/>
              </a:lnSpc>
              <a:buNone/>
              <a:defRPr/>
            </a:pPr>
            <a:r>
              <a:rPr lang="fr-FR" sz="1600" dirty="0">
                <a:latin typeface="Arial"/>
              </a:rPr>
              <a:t>	basse du passeport (bande MRZ)</a:t>
            </a:r>
            <a:endParaRPr sz="1600" dirty="0"/>
          </a:p>
          <a:p>
            <a:pPr lvl="2">
              <a:lnSpc>
                <a:spcPct val="110000"/>
              </a:lnSpc>
              <a:defRPr/>
            </a:pPr>
            <a:r>
              <a:rPr lang="fr-FR" sz="1600" dirty="0">
                <a:latin typeface="Arial"/>
              </a:rPr>
              <a:t>Pour le champ prénom, il faut enregistrer l’ensemble </a:t>
            </a:r>
            <a:endParaRPr sz="1600" dirty="0"/>
          </a:p>
          <a:p>
            <a:pPr marL="904875" lvl="3" indent="0">
              <a:lnSpc>
                <a:spcPct val="110000"/>
              </a:lnSpc>
              <a:buNone/>
              <a:defRPr/>
            </a:pPr>
            <a:r>
              <a:rPr lang="fr-FR" dirty="0">
                <a:latin typeface="Arial"/>
              </a:rPr>
              <a:t>des prénoms</a:t>
            </a:r>
            <a:r>
              <a:rPr lang="fr-FR" dirty="0"/>
              <a:t>.</a:t>
            </a:r>
            <a:endParaRPr dirty="0"/>
          </a:p>
          <a:p>
            <a:pPr lvl="1">
              <a:defRPr/>
            </a:pPr>
            <a:r>
              <a:rPr lang="fr-FR" dirty="0"/>
              <a:t>Sous réserve d’en vérifier l’usage avec l’intéressé :</a:t>
            </a:r>
            <a:endParaRPr dirty="0"/>
          </a:p>
          <a:p>
            <a:pPr lvl="2">
              <a:lnSpc>
                <a:spcPct val="110000"/>
              </a:lnSpc>
              <a:defRPr/>
            </a:pPr>
            <a:r>
              <a:rPr lang="fr-FR" sz="1600" dirty="0"/>
              <a:t>Le </a:t>
            </a:r>
            <a:r>
              <a:rPr lang="fr-FR" sz="1600" i="1" dirty="0"/>
              <a:t>nom</a:t>
            </a:r>
            <a:r>
              <a:rPr lang="fr-FR" sz="1600" dirty="0"/>
              <a:t> à enregistrer est </a:t>
            </a:r>
            <a:r>
              <a:rPr lang="fr-FR" sz="1600" b="1" dirty="0">
                <a:latin typeface="Arial"/>
              </a:rPr>
              <a:t>ALKAABI</a:t>
            </a:r>
            <a:endParaRPr sz="1600" b="1" dirty="0"/>
          </a:p>
          <a:p>
            <a:pPr lvl="2">
              <a:lnSpc>
                <a:spcPct val="110000"/>
              </a:lnSpc>
              <a:defRPr/>
            </a:pPr>
            <a:r>
              <a:rPr lang="fr-FR" sz="1600" dirty="0"/>
              <a:t>Le </a:t>
            </a:r>
            <a:r>
              <a:rPr lang="fr-FR" sz="1600" i="1" dirty="0"/>
              <a:t>premier prénom </a:t>
            </a:r>
            <a:r>
              <a:rPr lang="fr-FR" sz="1600" dirty="0"/>
              <a:t>est </a:t>
            </a:r>
            <a:r>
              <a:rPr lang="fr-FR" sz="1600" b="1" dirty="0">
                <a:latin typeface="Arial"/>
              </a:rPr>
              <a:t>SAI</a:t>
            </a:r>
            <a:endParaRPr sz="1600" b="1" dirty="0"/>
          </a:p>
          <a:p>
            <a:pPr lvl="2">
              <a:lnSpc>
                <a:spcPct val="110000"/>
              </a:lnSpc>
              <a:defRPr/>
            </a:pPr>
            <a:r>
              <a:rPr lang="fr-FR" sz="1600" dirty="0"/>
              <a:t>La </a:t>
            </a:r>
            <a:r>
              <a:rPr lang="fr-FR" sz="1600" i="1" dirty="0"/>
              <a:t>liste des prénoms </a:t>
            </a:r>
            <a:r>
              <a:rPr lang="fr-FR" sz="1600" dirty="0"/>
              <a:t>est </a:t>
            </a:r>
            <a:r>
              <a:rPr lang="en-US" sz="1600" b="1" dirty="0">
                <a:latin typeface="Arial"/>
              </a:rPr>
              <a:t>SAIF ABOUL RAHMAN </a:t>
            </a:r>
            <a:endParaRPr dirty="0"/>
          </a:p>
          <a:p>
            <a:pPr marL="904875" lvl="3" indent="0">
              <a:lnSpc>
                <a:spcPct val="110000"/>
              </a:lnSpc>
              <a:buNone/>
              <a:defRPr/>
            </a:pPr>
            <a:r>
              <a:rPr lang="en-US" b="1" dirty="0">
                <a:latin typeface="Arial"/>
              </a:rPr>
              <a:t>OBAID MOHAMME</a:t>
            </a:r>
            <a:endParaRPr b="1"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DFCE52ED-0D07-5348-F186-AF56E101F82A}" type="slidenum">
              <a:rPr lang="fr-FR" sz="1050" b="0" i="0" u="none" strike="noStrike" cap="none" spc="0">
                <a:ln>
                  <a:noFill/>
                </a:ln>
                <a:solidFill>
                  <a:srgbClr val="00586A"/>
                </a:solidFill>
                <a:latin typeface="Calibri"/>
              </a:rPr>
              <a:t>9</a:t>
            </a:fld>
            <a:endParaRPr lang="fr-FR" sz="1050" b="0" i="0" u="none" strike="noStrike" cap="none" spc="0">
              <a:ln>
                <a:noFill/>
              </a:ln>
              <a:solidFill>
                <a:srgbClr val="00586A"/>
              </a:solidFill>
              <a:latin typeface="Calibri"/>
            </a:endParaRPr>
          </a:p>
        </p:txBody>
      </p:sp>
      <p:pic>
        <p:nvPicPr>
          <p:cNvPr id="2" name="Image 1">
            <a:extLst>
              <a:ext uri="{FF2B5EF4-FFF2-40B4-BE49-F238E27FC236}">
                <a16:creationId xmlns:a16="http://schemas.microsoft.com/office/drawing/2014/main" id="{D81BFA7D-6795-A38E-BC52-E096893F4F4F}"/>
              </a:ext>
            </a:extLst>
          </p:cNvPr>
          <p:cNvPicPr>
            <a:picLocks noChangeAspect="1"/>
          </p:cNvPicPr>
          <p:nvPr/>
        </p:nvPicPr>
        <p:blipFill>
          <a:blip r:embed="rId2"/>
          <a:stretch>
            <a:fillRect/>
          </a:stretch>
        </p:blipFill>
        <p:spPr>
          <a:xfrm>
            <a:off x="7360666" y="2780928"/>
            <a:ext cx="4423966" cy="2880320"/>
          </a:xfrm>
          <a:prstGeom prst="rect">
            <a:avLst/>
          </a:prstGeom>
        </p:spPr>
      </p:pic>
    </p:spTree>
  </p:cSld>
  <p:clrMapOvr>
    <a:masterClrMapping/>
  </p:clrMapOvr>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Arial"/>
        <a:cs typeface="Arial"/>
      </a:majorFont>
      <a:minorFont>
        <a:latin typeface="Calibri"/>
        <a:ea typeface="Arial"/>
        <a:cs typeface="Arial"/>
      </a:minorFont>
    </a:fontScheme>
    <a:fmtScheme name="Thème 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2017_10_16_Trame PPT ESEA</Template>
  <TotalTime>571</TotalTime>
  <Words>2785</Words>
  <Application>Microsoft Office PowerPoint</Application>
  <DocSecurity>0</DocSecurity>
  <PresentationFormat>Grand écran</PresentationFormat>
  <Paragraphs>175</Paragraphs>
  <Slides>21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-apple-system</vt:lpstr>
      <vt:lpstr>Arial</vt:lpstr>
      <vt:lpstr>Calibri</vt:lpstr>
      <vt:lpstr>Muller Thin</vt:lpstr>
      <vt:lpstr>1_Thème Office</vt:lpstr>
      <vt:lpstr>La CRIV répond à vos interrogations</vt:lpstr>
      <vt:lpstr>Consignes générales</vt:lpstr>
      <vt:lpstr>Organisation</vt:lpstr>
      <vt:lpstr>Organisation</vt:lpstr>
      <vt:lpstr>Gestion des traits d’identité</vt:lpstr>
      <vt:lpstr>Gestion des traits d’identité</vt:lpstr>
      <vt:lpstr>Gestion des traits d’identité</vt:lpstr>
      <vt:lpstr>Gestion des traits d’identité</vt:lpstr>
      <vt:lpstr>Gestion des traits d’identité</vt:lpstr>
      <vt:lpstr>Téléservice INSi</vt:lpstr>
      <vt:lpstr>Téléservice INSi</vt:lpstr>
      <vt:lpstr>Téléservice INSi</vt:lpstr>
      <vt:lpstr>Téléservice INSi</vt:lpstr>
      <vt:lpstr>Technique </vt:lpstr>
      <vt:lpstr>Droits des usagers</vt:lpstr>
      <vt:lpstr>Droits des usagers</vt:lpstr>
      <vt:lpstr>Temps d’échange</vt:lpstr>
      <vt:lpstr>Questions posées en séance</vt:lpstr>
      <vt:lpstr>Questions posées en séance</vt:lpstr>
      <vt:lpstr>Questions posées en séance</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Utilisateur de Microsoft Office</dc:creator>
  <cp:keywords/>
  <dc:description/>
  <cp:lastModifiedBy>ht482</cp:lastModifiedBy>
  <cp:revision>751</cp:revision>
  <cp:lastPrinted>2022-06-08T11:46:33Z</cp:lastPrinted>
  <dcterms:created xsi:type="dcterms:W3CDTF">1900-01-01T00:00:00Z</dcterms:created>
  <dcterms:modified xsi:type="dcterms:W3CDTF">2022-06-10T12:11:40Z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2052-8.0.1</vt:lpwstr>
  </property>
</Properties>
</file>